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28" r:id="rId5"/>
    <p:sldMasterId id="2147483676" r:id="rId6"/>
    <p:sldMasterId id="2147483690" r:id="rId7"/>
    <p:sldMasterId id="2147483704" r:id="rId8"/>
    <p:sldMasterId id="2147483743" r:id="rId9"/>
  </p:sldMasterIdLst>
  <p:notesMasterIdLst>
    <p:notesMasterId r:id="rId24"/>
  </p:notesMasterIdLst>
  <p:sldIdLst>
    <p:sldId id="256" r:id="rId10"/>
    <p:sldId id="268" r:id="rId11"/>
    <p:sldId id="270" r:id="rId12"/>
    <p:sldId id="271" r:id="rId13"/>
    <p:sldId id="257" r:id="rId14"/>
    <p:sldId id="261" r:id="rId15"/>
    <p:sldId id="258" r:id="rId16"/>
    <p:sldId id="259" r:id="rId17"/>
    <p:sldId id="260" r:id="rId18"/>
    <p:sldId id="267" r:id="rId19"/>
    <p:sldId id="264" r:id="rId20"/>
    <p:sldId id="263" r:id="rId21"/>
    <p:sldId id="265" r:id="rId22"/>
    <p:sldId id="266"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71" autoAdjust="0"/>
  </p:normalViewPr>
  <p:slideViewPr>
    <p:cSldViewPr showGuides="1">
      <p:cViewPr>
        <p:scale>
          <a:sx n="75" d="100"/>
          <a:sy n="75" d="100"/>
        </p:scale>
        <p:origin x="-94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8F4B3-17B2-48B6-BF2B-37B6751FE879}" type="datetimeFigureOut">
              <a:rPr lang="sv-SE" smtClean="0"/>
              <a:t>2019-01-09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8F57E-C790-43EF-9613-9320E2D7CCFE}" type="slidenum">
              <a:rPr lang="sv-SE" smtClean="0"/>
              <a:t>‹#›</a:t>
            </a:fld>
            <a:endParaRPr lang="sv-SE"/>
          </a:p>
        </p:txBody>
      </p:sp>
    </p:spTree>
    <p:extLst>
      <p:ext uri="{BB962C8B-B14F-4D97-AF65-F5344CB8AC3E}">
        <p14:creationId xmlns:p14="http://schemas.microsoft.com/office/powerpoint/2010/main" val="151826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E8F57E-C790-43EF-9613-9320E2D7CCFE}" type="slidenum">
              <a:rPr lang="sv-SE" smtClean="0"/>
              <a:t>3</a:t>
            </a:fld>
            <a:endParaRPr lang="sv-SE"/>
          </a:p>
        </p:txBody>
      </p:sp>
    </p:spTree>
    <p:extLst>
      <p:ext uri="{BB962C8B-B14F-4D97-AF65-F5344CB8AC3E}">
        <p14:creationId xmlns:p14="http://schemas.microsoft.com/office/powerpoint/2010/main" val="17485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Vårdgarantin från 1 januari: 0 – 3 – 90 – 90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Från årsskiftet, då den lagstadgade ändringen träder i kraft, kommer vårdgarantins tidsgränser att vara 0 – 3 – 90 – 90 dagar. Det betyder att man som patient ska: </a:t>
            </a:r>
          </a:p>
          <a:p>
            <a:r>
              <a:rPr lang="sv-SE" sz="1200" b="0" i="0" u="none" strike="noStrike" kern="1200" baseline="0" dirty="0" smtClean="0">
                <a:solidFill>
                  <a:schemeClr val="tx1"/>
                </a:solidFill>
                <a:latin typeface="+mn-lt"/>
                <a:ea typeface="+mn-ea"/>
                <a:cs typeface="+mn-cs"/>
              </a:rPr>
              <a:t> Få kontakt med primärvården inom </a:t>
            </a:r>
            <a:r>
              <a:rPr lang="sv-SE" sz="1200" b="1" i="0" u="none" strike="noStrike" kern="1200" baseline="0" dirty="0" smtClean="0">
                <a:solidFill>
                  <a:schemeClr val="tx1"/>
                </a:solidFill>
                <a:latin typeface="+mn-lt"/>
                <a:ea typeface="+mn-ea"/>
                <a:cs typeface="+mn-cs"/>
              </a:rPr>
              <a:t>0 dagar </a:t>
            </a:r>
            <a:r>
              <a:rPr lang="sv-SE" sz="1200" b="0" i="0" u="none" strike="noStrike" kern="1200" baseline="0" dirty="0" smtClean="0">
                <a:solidFill>
                  <a:schemeClr val="tx1"/>
                </a:solidFill>
                <a:latin typeface="+mn-lt"/>
                <a:ea typeface="+mn-ea"/>
                <a:cs typeface="+mn-cs"/>
              </a:rPr>
              <a:t>(samma dag patienten tar kontakt) </a:t>
            </a:r>
          </a:p>
          <a:p>
            <a:r>
              <a:rPr lang="sv-SE" sz="1200" b="0" i="0" u="none" strike="noStrike" kern="1200" baseline="0" dirty="0" smtClean="0">
                <a:solidFill>
                  <a:schemeClr val="tx1"/>
                </a:solidFill>
                <a:latin typeface="+mn-lt"/>
                <a:ea typeface="+mn-ea"/>
                <a:cs typeface="+mn-cs"/>
              </a:rPr>
              <a:t> Få en medicinsk bedömning av legitimerad personal i primärvården inom </a:t>
            </a:r>
            <a:r>
              <a:rPr lang="sv-SE" sz="1200" b="1" i="0" u="none" strike="noStrike" kern="1200" baseline="0" dirty="0" smtClean="0">
                <a:solidFill>
                  <a:schemeClr val="tx1"/>
                </a:solidFill>
                <a:latin typeface="+mn-lt"/>
                <a:ea typeface="+mn-ea"/>
                <a:cs typeface="+mn-cs"/>
              </a:rPr>
              <a:t>3 dagar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 Få ett första besök i den specialiserade vården inom </a:t>
            </a:r>
            <a:r>
              <a:rPr lang="sv-SE" sz="1200" b="1" i="0" u="none" strike="noStrike" kern="1200" baseline="0" dirty="0" smtClean="0">
                <a:solidFill>
                  <a:schemeClr val="tx1"/>
                </a:solidFill>
                <a:latin typeface="+mn-lt"/>
                <a:ea typeface="+mn-ea"/>
                <a:cs typeface="+mn-cs"/>
              </a:rPr>
              <a:t>90 dagar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 Efter beslut, få en operation/åtgärd inom den specialiserade vården inom </a:t>
            </a:r>
            <a:r>
              <a:rPr lang="sv-SE" sz="1200" b="1" i="0" u="none" strike="noStrike" kern="1200" baseline="0" dirty="0" smtClean="0">
                <a:solidFill>
                  <a:schemeClr val="tx1"/>
                </a:solidFill>
                <a:latin typeface="+mn-lt"/>
                <a:ea typeface="+mn-ea"/>
                <a:cs typeface="+mn-cs"/>
              </a:rPr>
              <a:t>90 dagar </a:t>
            </a:r>
            <a:endParaRPr lang="sv-SE" sz="1200" b="0" i="0" u="none" strike="noStrike"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0E8F57E-C790-43EF-9613-9320E2D7CCFE}" type="slidenum">
              <a:rPr lang="sv-SE" smtClean="0"/>
              <a:t>5</a:t>
            </a:fld>
            <a:endParaRPr lang="sv-SE" dirty="0"/>
          </a:p>
        </p:txBody>
      </p:sp>
    </p:spTree>
    <p:extLst>
      <p:ext uri="{BB962C8B-B14F-4D97-AF65-F5344CB8AC3E}">
        <p14:creationId xmlns:p14="http://schemas.microsoft.com/office/powerpoint/2010/main" val="323443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a:t>
            </a:r>
            <a:r>
              <a:rPr lang="sv-SE" baseline="0" dirty="0" smtClean="0"/>
              <a:t> utökade vårdgarantin gäller endast besök till legitimerad personal samt kuratorer, mätning sker dock på samtliga yrkeskategorier. </a:t>
            </a:r>
            <a:endParaRPr lang="sv-SE" dirty="0"/>
          </a:p>
        </p:txBody>
      </p:sp>
      <p:sp>
        <p:nvSpPr>
          <p:cNvPr id="4" name="Platshållare för bildnummer 3"/>
          <p:cNvSpPr>
            <a:spLocks noGrp="1"/>
          </p:cNvSpPr>
          <p:nvPr>
            <p:ph type="sldNum" sz="quarter" idx="10"/>
          </p:nvPr>
        </p:nvSpPr>
        <p:spPr/>
        <p:txBody>
          <a:bodyPr/>
          <a:lstStyle/>
          <a:p>
            <a:fld id="{60E8F57E-C790-43EF-9613-9320E2D7CCFE}" type="slidenum">
              <a:rPr lang="sv-SE" smtClean="0"/>
              <a:t>6</a:t>
            </a:fld>
            <a:endParaRPr lang="sv-SE"/>
          </a:p>
        </p:txBody>
      </p:sp>
    </p:spTree>
    <p:extLst>
      <p:ext uri="{BB962C8B-B14F-4D97-AF65-F5344CB8AC3E}">
        <p14:creationId xmlns:p14="http://schemas.microsoft.com/office/powerpoint/2010/main" val="191046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E8F57E-C790-43EF-9613-9320E2D7CCFE}" type="slidenum">
              <a:rPr lang="sv-SE" smtClean="0"/>
              <a:t>12</a:t>
            </a:fld>
            <a:endParaRPr lang="sv-SE" dirty="0"/>
          </a:p>
        </p:txBody>
      </p:sp>
    </p:spTree>
    <p:extLst>
      <p:ext uri="{BB962C8B-B14F-4D97-AF65-F5344CB8AC3E}">
        <p14:creationId xmlns:p14="http://schemas.microsoft.com/office/powerpoint/2010/main" val="22393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ÖN - Rubrik text">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2997200"/>
            <a:ext cx="10801350" cy="1613989"/>
          </a:xfrm>
        </p:spPr>
        <p:txBody>
          <a:bodyPr anchor="b"/>
          <a:lstStyle>
            <a:lvl1pPr algn="l">
              <a:defRPr sz="5000"/>
            </a:lvl1pPr>
          </a:lstStyle>
          <a:p>
            <a:r>
              <a:rPr lang="sv-SE" smtClean="0"/>
              <a:t>Klicka här för att ändra format</a:t>
            </a:r>
            <a:endParaRPr lang="sv-SE" dirty="0"/>
          </a:p>
        </p:txBody>
      </p:sp>
      <p:sp>
        <p:nvSpPr>
          <p:cNvPr id="3" name="Underrubrik 2"/>
          <p:cNvSpPr>
            <a:spLocks noGrp="1"/>
          </p:cNvSpPr>
          <p:nvPr>
            <p:ph type="subTitle" idx="1"/>
          </p:nvPr>
        </p:nvSpPr>
        <p:spPr>
          <a:xfrm>
            <a:off x="706755" y="4885509"/>
            <a:ext cx="10801350"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E08C02D6-C043-4AC9-8E41-79BFB3AF6477}"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124727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ÖN - 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997200"/>
            <a:ext cx="3476625" cy="2952750"/>
          </a:xfrm>
        </p:spPr>
        <p:txBody>
          <a:bodyPr/>
          <a:lstStyle>
            <a:lvl1pPr>
              <a:defRPr/>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69116" y="2997200"/>
            <a:ext cx="3476625" cy="2952750"/>
          </a:xfrm>
        </p:spPr>
        <p:txBody>
          <a:bodyPr/>
          <a:lstStyle>
            <a:lvl1pPr>
              <a:defRPr/>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20049" y="2997200"/>
            <a:ext cx="3476625" cy="2952750"/>
          </a:xfrm>
        </p:spPr>
        <p:txBody>
          <a:bodyPr/>
          <a:lstStyle>
            <a:lvl1pPr>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4779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ÖN - 4 bilder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461320" y="7187650"/>
            <a:ext cx="2743200" cy="365125"/>
          </a:xfrm>
          <a:prstGeom prst="rect">
            <a:avLst/>
          </a:prstGeom>
        </p:spPr>
        <p:txBody>
          <a:bodyPr/>
          <a:lstStyle/>
          <a:p>
            <a:fld id="{6CF8486D-A3B9-4509-B1C3-217F8C9A8EF2}"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000886"/>
            <a:ext cx="5293995" cy="1896744"/>
          </a:xfrm>
        </p:spPr>
        <p:txBody>
          <a:body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68389" y="1989138"/>
            <a:ext cx="5328286" cy="1896744"/>
          </a:xfrm>
        </p:spPr>
        <p:txBody>
          <a:body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06755" y="4053206"/>
            <a:ext cx="5305425" cy="1896744"/>
          </a:xfrm>
        </p:spPr>
        <p:txBody>
          <a:bodyPr/>
          <a:lstStyle/>
          <a:p>
            <a:r>
              <a:rPr lang="sv-SE" smtClean="0"/>
              <a:t>Klicka på ikonen för att lägga till en bild</a:t>
            </a:r>
            <a:endParaRPr lang="sv-SE"/>
          </a:p>
        </p:txBody>
      </p:sp>
      <p:sp>
        <p:nvSpPr>
          <p:cNvPr id="12" name="Platshållare för bild 7"/>
          <p:cNvSpPr>
            <a:spLocks noGrp="1"/>
          </p:cNvSpPr>
          <p:nvPr>
            <p:ph type="pic" sz="quarter" idx="17"/>
          </p:nvPr>
        </p:nvSpPr>
        <p:spPr>
          <a:xfrm>
            <a:off x="6179819" y="4041458"/>
            <a:ext cx="5316856" cy="1896744"/>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97455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ÖN -Stor bild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461320" y="7187650"/>
            <a:ext cx="2743200" cy="365125"/>
          </a:xfrm>
          <a:prstGeom prst="rect">
            <a:avLst/>
          </a:prstGeom>
        </p:spPr>
        <p:txBody>
          <a:bodyPr/>
          <a:lstStyle/>
          <a:p>
            <a:fld id="{0E3EA194-4ED2-4776-9E7C-CE407BE95546}"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695325" y="2000886"/>
            <a:ext cx="10801349" cy="3949064"/>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340922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ÖN - Fil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461320" y="7187650"/>
            <a:ext cx="2743200" cy="365125"/>
          </a:xfrm>
          <a:prstGeom prst="rect">
            <a:avLst/>
          </a:prstGeom>
        </p:spPr>
        <p:txBody>
          <a:bodyPr/>
          <a:lstStyle/>
          <a:p>
            <a:fld id="{266A0851-13CF-4A9F-8488-ED004F0A00E9}"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3" name="Platshållare för media 2"/>
          <p:cNvSpPr>
            <a:spLocks noGrp="1"/>
          </p:cNvSpPr>
          <p:nvPr>
            <p:ph type="media" sz="quarter" idx="13"/>
          </p:nvPr>
        </p:nvSpPr>
        <p:spPr>
          <a:xfrm>
            <a:off x="695325" y="1989138"/>
            <a:ext cx="10801350" cy="3960812"/>
          </a:xfrm>
        </p:spPr>
        <p:txBody>
          <a:bodyPr/>
          <a:lstStyle/>
          <a:p>
            <a:r>
              <a:rPr lang="sv-SE" smtClean="0"/>
              <a:t>Klicka på ikonen för att lägga till ett medieklipp</a:t>
            </a:r>
            <a:endParaRPr lang="sv-SE"/>
          </a:p>
        </p:txBody>
      </p:sp>
    </p:spTree>
    <p:extLst>
      <p:ext uri="{BB962C8B-B14F-4D97-AF65-F5344CB8AC3E}">
        <p14:creationId xmlns:p14="http://schemas.microsoft.com/office/powerpoint/2010/main" val="156341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ÖN - 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79736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LÅ - Rubrik text">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2997200"/>
            <a:ext cx="10801350" cy="1613989"/>
          </a:xfrm>
        </p:spPr>
        <p:txBody>
          <a:bodyPr anchor="b"/>
          <a:lstStyle>
            <a:lvl1pPr algn="l">
              <a:defRPr sz="5000"/>
            </a:lvl1pPr>
          </a:lstStyle>
          <a:p>
            <a:endParaRPr lang="sv-SE" dirty="0"/>
          </a:p>
        </p:txBody>
      </p:sp>
      <p:sp>
        <p:nvSpPr>
          <p:cNvPr id="3" name="Underrubrik 2"/>
          <p:cNvSpPr>
            <a:spLocks noGrp="1"/>
          </p:cNvSpPr>
          <p:nvPr>
            <p:ph type="subTitle" idx="1"/>
          </p:nvPr>
        </p:nvSpPr>
        <p:spPr>
          <a:xfrm>
            <a:off x="706755" y="4885509"/>
            <a:ext cx="10801350"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08C02D6-C043-4AC9-8E41-79BFB3AF6477}"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5515455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Å - Rubrik text bild">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1989138"/>
            <a:ext cx="6117367" cy="2622051"/>
          </a:xfrm>
        </p:spPr>
        <p:txBody>
          <a:bodyPr anchor="b">
            <a:normAutofit/>
          </a:bodyPr>
          <a:lstStyle>
            <a:lvl1pPr algn="l">
              <a:defRPr sz="4500"/>
            </a:lvl1pPr>
          </a:lstStyle>
          <a:p>
            <a:endParaRPr lang="sv-SE" dirty="0"/>
          </a:p>
        </p:txBody>
      </p:sp>
      <p:sp>
        <p:nvSpPr>
          <p:cNvPr id="3" name="Underrubrik 2"/>
          <p:cNvSpPr>
            <a:spLocks noGrp="1"/>
          </p:cNvSpPr>
          <p:nvPr>
            <p:ph type="subTitle" idx="1"/>
          </p:nvPr>
        </p:nvSpPr>
        <p:spPr>
          <a:xfrm>
            <a:off x="706755" y="4885509"/>
            <a:ext cx="6117367"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CBBCC45-EAD9-438E-A17C-DDB1EDA6D8CF}"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
        <p:nvSpPr>
          <p:cNvPr id="9" name="Platshållare för bild 8"/>
          <p:cNvSpPr>
            <a:spLocks noGrp="1"/>
          </p:cNvSpPr>
          <p:nvPr>
            <p:ph type="pic" sz="quarter" idx="13"/>
          </p:nvPr>
        </p:nvSpPr>
        <p:spPr>
          <a:xfrm>
            <a:off x="7553913" y="549276"/>
            <a:ext cx="3942762" cy="5400676"/>
          </a:xfrm>
        </p:spPr>
        <p:txBody>
          <a:bodyPr/>
          <a:lstStyle/>
          <a:p>
            <a:endParaRPr lang="sv-SE"/>
          </a:p>
        </p:txBody>
      </p:sp>
    </p:spTree>
    <p:extLst>
      <p:ext uri="{BB962C8B-B14F-4D97-AF65-F5344CB8AC3E}">
        <p14:creationId xmlns:p14="http://schemas.microsoft.com/office/powerpoint/2010/main" val="7298785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Å - Punktlista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4877F55-A354-40FC-8E03-C76C1CC09D7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38763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Å - Text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041BE72C-FC11-4730-B9BA-6B8B0206AD6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122972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Å - Punktlista 2-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36000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4DB9A40-51A7-4D96-80C0-8B52CBD092FA}"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56287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ÖN - Rubrik text bild">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1989138"/>
            <a:ext cx="6117367" cy="2622051"/>
          </a:xfrm>
        </p:spPr>
        <p:txBody>
          <a:bodyPr anchor="b">
            <a:normAutofit/>
          </a:bodyPr>
          <a:lstStyle>
            <a:lvl1pPr algn="l">
              <a:defRPr sz="4500"/>
            </a:lvl1pPr>
          </a:lstStyle>
          <a:p>
            <a:r>
              <a:rPr lang="sv-SE" smtClean="0"/>
              <a:t>Klicka här för att ändra format</a:t>
            </a:r>
            <a:endParaRPr lang="sv-SE" dirty="0"/>
          </a:p>
        </p:txBody>
      </p:sp>
      <p:sp>
        <p:nvSpPr>
          <p:cNvPr id="3" name="Underrubrik 2"/>
          <p:cNvSpPr>
            <a:spLocks noGrp="1"/>
          </p:cNvSpPr>
          <p:nvPr>
            <p:ph type="subTitle" idx="1"/>
          </p:nvPr>
        </p:nvSpPr>
        <p:spPr>
          <a:xfrm>
            <a:off x="706755" y="4885509"/>
            <a:ext cx="6117367"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1CBBCC45-EAD9-438E-A17C-DDB1EDA6D8CF}"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
        <p:nvSpPr>
          <p:cNvPr id="9" name="Platshållare för bild 8"/>
          <p:cNvSpPr>
            <a:spLocks noGrp="1"/>
          </p:cNvSpPr>
          <p:nvPr>
            <p:ph type="pic" sz="quarter" idx="13"/>
          </p:nvPr>
        </p:nvSpPr>
        <p:spPr>
          <a:xfrm>
            <a:off x="7553913" y="549276"/>
            <a:ext cx="3942762" cy="5400676"/>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3392941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Å - Text 2-spalt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288000"/>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46DC4D45-CEF1-418D-907B-F71C21454A1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16234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Å - Punktlista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5" y="2997200"/>
            <a:ext cx="5400676" cy="29527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DA6FA5D-0135-42F2-A306-E966EE2D14C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446519" y="2997200"/>
            <a:ext cx="5050155" cy="2952750"/>
          </a:xfrm>
        </p:spPr>
        <p:txBody>
          <a:bodyPr/>
          <a:lstStyle/>
          <a:p>
            <a:endParaRPr lang="sv-SE"/>
          </a:p>
        </p:txBody>
      </p:sp>
    </p:spTree>
    <p:extLst>
      <p:ext uri="{BB962C8B-B14F-4D97-AF65-F5344CB8AC3E}">
        <p14:creationId xmlns:p14="http://schemas.microsoft.com/office/powerpoint/2010/main" val="362434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Å - 2 bilder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017770" y="2997200"/>
            <a:ext cx="6490335" cy="295275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6C49B938-3AE4-4CC2-B341-789DD135F14D}"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6"/>
          </p:nvPr>
        </p:nvSpPr>
        <p:spPr>
          <a:xfrm>
            <a:off x="706755" y="4562474"/>
            <a:ext cx="3945255" cy="1387476"/>
          </a:xfrm>
        </p:spPr>
        <p:txBody>
          <a:bodyPr/>
          <a:lstStyle/>
          <a:p>
            <a:endParaRPr lang="sv-SE"/>
          </a:p>
        </p:txBody>
      </p:sp>
      <p:sp>
        <p:nvSpPr>
          <p:cNvPr id="12" name="Platshållare för bild 7"/>
          <p:cNvSpPr>
            <a:spLocks noGrp="1"/>
          </p:cNvSpPr>
          <p:nvPr>
            <p:ph type="pic" sz="quarter" idx="17"/>
          </p:nvPr>
        </p:nvSpPr>
        <p:spPr>
          <a:xfrm>
            <a:off x="706755" y="2997200"/>
            <a:ext cx="3945255" cy="1370965"/>
          </a:xfrm>
        </p:spPr>
        <p:txBody>
          <a:bodyPr/>
          <a:lstStyle/>
          <a:p>
            <a:endParaRPr lang="sv-SE"/>
          </a:p>
        </p:txBody>
      </p:sp>
    </p:spTree>
    <p:extLst>
      <p:ext uri="{BB962C8B-B14F-4D97-AF65-F5344CB8AC3E}">
        <p14:creationId xmlns:p14="http://schemas.microsoft.com/office/powerpoint/2010/main" val="343389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 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2CEB935-3C9D-4BD3-AE40-88265D7AD2AE}"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195061" y="2997200"/>
            <a:ext cx="5313042" cy="2952750"/>
          </a:xfrm>
        </p:spPr>
        <p:txBody>
          <a:bodyPr/>
          <a:lstStyle/>
          <a:p>
            <a:endParaRPr lang="sv-SE" dirty="0"/>
          </a:p>
        </p:txBody>
      </p:sp>
      <p:sp>
        <p:nvSpPr>
          <p:cNvPr id="10" name="Platshållare för bild 7"/>
          <p:cNvSpPr>
            <a:spLocks noGrp="1"/>
          </p:cNvSpPr>
          <p:nvPr>
            <p:ph type="pic" sz="quarter" idx="14"/>
          </p:nvPr>
        </p:nvSpPr>
        <p:spPr>
          <a:xfrm>
            <a:off x="695325" y="2997200"/>
            <a:ext cx="5309235" cy="2952750"/>
          </a:xfrm>
        </p:spPr>
        <p:txBody>
          <a:bodyPr/>
          <a:lstStyle/>
          <a:p>
            <a:endParaRPr lang="sv-SE"/>
          </a:p>
        </p:txBody>
      </p:sp>
    </p:spTree>
    <p:extLst>
      <p:ext uri="{BB962C8B-B14F-4D97-AF65-F5344CB8AC3E}">
        <p14:creationId xmlns:p14="http://schemas.microsoft.com/office/powerpoint/2010/main" val="32592723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 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997200"/>
            <a:ext cx="3476625" cy="2952750"/>
          </a:xfrm>
        </p:spPr>
        <p:txBody>
          <a:bodyPr/>
          <a:lstStyle>
            <a:lvl1pPr>
              <a:defRPr/>
            </a:lvl1pPr>
          </a:lstStyle>
          <a:p>
            <a:endParaRPr lang="sv-SE" dirty="0"/>
          </a:p>
        </p:txBody>
      </p:sp>
      <p:sp>
        <p:nvSpPr>
          <p:cNvPr id="14" name="Platshållare för bild 7"/>
          <p:cNvSpPr>
            <a:spLocks noGrp="1"/>
          </p:cNvSpPr>
          <p:nvPr>
            <p:ph type="pic" sz="quarter" idx="15"/>
          </p:nvPr>
        </p:nvSpPr>
        <p:spPr>
          <a:xfrm>
            <a:off x="4369116" y="2997200"/>
            <a:ext cx="3476625" cy="2952750"/>
          </a:xfrm>
        </p:spPr>
        <p:txBody>
          <a:bodyPr/>
          <a:lstStyle>
            <a:lvl1pPr>
              <a:defRPr/>
            </a:lvl1pPr>
          </a:lstStyle>
          <a:p>
            <a:endParaRPr lang="sv-SE" dirty="0"/>
          </a:p>
        </p:txBody>
      </p:sp>
      <p:sp>
        <p:nvSpPr>
          <p:cNvPr id="15" name="Platshållare för bild 7"/>
          <p:cNvSpPr>
            <a:spLocks noGrp="1"/>
          </p:cNvSpPr>
          <p:nvPr>
            <p:ph type="pic" sz="quarter" idx="16"/>
          </p:nvPr>
        </p:nvSpPr>
        <p:spPr>
          <a:xfrm>
            <a:off x="8020049" y="2997200"/>
            <a:ext cx="3476625" cy="2952750"/>
          </a:xfrm>
        </p:spPr>
        <p:txBody>
          <a:bodyPr/>
          <a:lstStyle>
            <a:lvl1pPr>
              <a:defRPr/>
            </a:lvl1pPr>
          </a:lstStyle>
          <a:p>
            <a:endParaRPr lang="sv-SE" dirty="0"/>
          </a:p>
        </p:txBody>
      </p:sp>
    </p:spTree>
    <p:extLst>
      <p:ext uri="{BB962C8B-B14F-4D97-AF65-F5344CB8AC3E}">
        <p14:creationId xmlns:p14="http://schemas.microsoft.com/office/powerpoint/2010/main" val="331584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Å - 4 bilder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CF8486D-A3B9-4509-B1C3-217F8C9A8EF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000886"/>
            <a:ext cx="5293995" cy="1896744"/>
          </a:xfrm>
        </p:spPr>
        <p:txBody>
          <a:bodyPr/>
          <a:lstStyle/>
          <a:p>
            <a:endParaRPr lang="sv-SE" dirty="0"/>
          </a:p>
        </p:txBody>
      </p:sp>
      <p:sp>
        <p:nvSpPr>
          <p:cNvPr id="9" name="Platshållare för bild 7"/>
          <p:cNvSpPr>
            <a:spLocks noGrp="1"/>
          </p:cNvSpPr>
          <p:nvPr>
            <p:ph type="pic" sz="quarter" idx="15"/>
          </p:nvPr>
        </p:nvSpPr>
        <p:spPr>
          <a:xfrm>
            <a:off x="6168389" y="1989138"/>
            <a:ext cx="5328286" cy="1896744"/>
          </a:xfrm>
        </p:spPr>
        <p:txBody>
          <a:bodyPr/>
          <a:lstStyle/>
          <a:p>
            <a:endParaRPr lang="sv-SE"/>
          </a:p>
        </p:txBody>
      </p:sp>
      <p:sp>
        <p:nvSpPr>
          <p:cNvPr id="11" name="Platshållare för bild 7"/>
          <p:cNvSpPr>
            <a:spLocks noGrp="1"/>
          </p:cNvSpPr>
          <p:nvPr>
            <p:ph type="pic" sz="quarter" idx="16"/>
          </p:nvPr>
        </p:nvSpPr>
        <p:spPr>
          <a:xfrm>
            <a:off x="706755" y="4053206"/>
            <a:ext cx="5305425" cy="1896744"/>
          </a:xfrm>
        </p:spPr>
        <p:txBody>
          <a:bodyPr/>
          <a:lstStyle/>
          <a:p>
            <a:endParaRPr lang="sv-SE"/>
          </a:p>
        </p:txBody>
      </p:sp>
      <p:sp>
        <p:nvSpPr>
          <p:cNvPr id="12" name="Platshållare för bild 7"/>
          <p:cNvSpPr>
            <a:spLocks noGrp="1"/>
          </p:cNvSpPr>
          <p:nvPr>
            <p:ph type="pic" sz="quarter" idx="17"/>
          </p:nvPr>
        </p:nvSpPr>
        <p:spPr>
          <a:xfrm>
            <a:off x="6179819" y="4041458"/>
            <a:ext cx="5316856" cy="1896744"/>
          </a:xfrm>
        </p:spPr>
        <p:txBody>
          <a:bodyPr/>
          <a:lstStyle/>
          <a:p>
            <a:endParaRPr lang="sv-SE"/>
          </a:p>
        </p:txBody>
      </p:sp>
    </p:spTree>
    <p:extLst>
      <p:ext uri="{BB962C8B-B14F-4D97-AF65-F5344CB8AC3E}">
        <p14:creationId xmlns:p14="http://schemas.microsoft.com/office/powerpoint/2010/main" val="3813720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Å -Stor bild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E3EA194-4ED2-4776-9E7C-CE407BE95546}"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695325" y="2000886"/>
            <a:ext cx="10801349" cy="3949064"/>
          </a:xfrm>
        </p:spPr>
        <p:txBody>
          <a:bodyPr/>
          <a:lstStyle/>
          <a:p>
            <a:endParaRPr lang="sv-SE" dirty="0"/>
          </a:p>
        </p:txBody>
      </p:sp>
    </p:spTree>
    <p:extLst>
      <p:ext uri="{BB962C8B-B14F-4D97-AF65-F5344CB8AC3E}">
        <p14:creationId xmlns:p14="http://schemas.microsoft.com/office/powerpoint/2010/main" val="3564263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Å - Fil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A0851-13CF-4A9F-8488-ED004F0A00E9}"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3" name="Platshållare för media 2"/>
          <p:cNvSpPr>
            <a:spLocks noGrp="1"/>
          </p:cNvSpPr>
          <p:nvPr>
            <p:ph type="media" sz="quarter" idx="13"/>
          </p:nvPr>
        </p:nvSpPr>
        <p:spPr>
          <a:xfrm>
            <a:off x="695325" y="1989138"/>
            <a:ext cx="10801350" cy="3960812"/>
          </a:xfrm>
        </p:spPr>
        <p:txBody>
          <a:bodyPr/>
          <a:lstStyle/>
          <a:p>
            <a:endParaRPr lang="sv-SE"/>
          </a:p>
        </p:txBody>
      </p:sp>
    </p:spTree>
    <p:extLst>
      <p:ext uri="{BB962C8B-B14F-4D97-AF65-F5344CB8AC3E}">
        <p14:creationId xmlns:p14="http://schemas.microsoft.com/office/powerpoint/2010/main" val="63285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Å - 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866592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ERISE - Rubrik text">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2997200"/>
            <a:ext cx="10801350" cy="1613989"/>
          </a:xfrm>
        </p:spPr>
        <p:txBody>
          <a:bodyPr anchor="b"/>
          <a:lstStyle>
            <a:lvl1pPr algn="l">
              <a:defRPr sz="5000"/>
            </a:lvl1pPr>
          </a:lstStyle>
          <a:p>
            <a:endParaRPr lang="sv-SE" dirty="0"/>
          </a:p>
        </p:txBody>
      </p:sp>
      <p:sp>
        <p:nvSpPr>
          <p:cNvPr id="3" name="Underrubrik 2"/>
          <p:cNvSpPr>
            <a:spLocks noGrp="1"/>
          </p:cNvSpPr>
          <p:nvPr>
            <p:ph type="subTitle" idx="1"/>
          </p:nvPr>
        </p:nvSpPr>
        <p:spPr>
          <a:xfrm>
            <a:off x="706755" y="4885509"/>
            <a:ext cx="10801350"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08C02D6-C043-4AC9-8E41-79BFB3AF6477}"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276236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ÖN - Punktlista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C4877F55-A354-40FC-8E03-C76C1CC09D77}"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830145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ERISE - Rubrik text bild">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1989138"/>
            <a:ext cx="6117367" cy="2622051"/>
          </a:xfrm>
        </p:spPr>
        <p:txBody>
          <a:bodyPr anchor="b">
            <a:normAutofit/>
          </a:bodyPr>
          <a:lstStyle>
            <a:lvl1pPr algn="l">
              <a:defRPr sz="4500"/>
            </a:lvl1pPr>
          </a:lstStyle>
          <a:p>
            <a:endParaRPr lang="sv-SE" dirty="0"/>
          </a:p>
        </p:txBody>
      </p:sp>
      <p:sp>
        <p:nvSpPr>
          <p:cNvPr id="3" name="Underrubrik 2"/>
          <p:cNvSpPr>
            <a:spLocks noGrp="1"/>
          </p:cNvSpPr>
          <p:nvPr>
            <p:ph type="subTitle" idx="1"/>
          </p:nvPr>
        </p:nvSpPr>
        <p:spPr>
          <a:xfrm>
            <a:off x="706755" y="4885509"/>
            <a:ext cx="6117367"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CBBCC45-EAD9-438E-A17C-DDB1EDA6D8CF}"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
        <p:nvSpPr>
          <p:cNvPr id="9" name="Platshållare för bild 8"/>
          <p:cNvSpPr>
            <a:spLocks noGrp="1"/>
          </p:cNvSpPr>
          <p:nvPr>
            <p:ph type="pic" sz="quarter" idx="13"/>
          </p:nvPr>
        </p:nvSpPr>
        <p:spPr>
          <a:xfrm>
            <a:off x="7553913" y="549276"/>
            <a:ext cx="3942762" cy="5400676"/>
          </a:xfrm>
        </p:spPr>
        <p:txBody>
          <a:bodyPr/>
          <a:lstStyle/>
          <a:p>
            <a:endParaRPr lang="sv-SE"/>
          </a:p>
        </p:txBody>
      </p:sp>
    </p:spTree>
    <p:extLst>
      <p:ext uri="{BB962C8B-B14F-4D97-AF65-F5344CB8AC3E}">
        <p14:creationId xmlns:p14="http://schemas.microsoft.com/office/powerpoint/2010/main" val="35397686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ERISE - Punktlista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4877F55-A354-40FC-8E03-C76C1CC09D7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785603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ERISE - Text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041BE72C-FC11-4730-B9BA-6B8B0206AD6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422001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ERISE - Punktlista 2-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36000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4DB9A40-51A7-4D96-80C0-8B52CBD092FA}"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954922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ERISE - Text 2-spalt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288000"/>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46DC4D45-CEF1-418D-907B-F71C21454A1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165073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ERISE - Punktlista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5" y="2997200"/>
            <a:ext cx="5400676" cy="29527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DA6FA5D-0135-42F2-A306-E966EE2D14C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446519" y="2997200"/>
            <a:ext cx="5050155" cy="2952750"/>
          </a:xfrm>
        </p:spPr>
        <p:txBody>
          <a:bodyPr/>
          <a:lstStyle/>
          <a:p>
            <a:endParaRPr lang="sv-SE"/>
          </a:p>
        </p:txBody>
      </p:sp>
    </p:spTree>
    <p:extLst>
      <p:ext uri="{BB962C8B-B14F-4D97-AF65-F5344CB8AC3E}">
        <p14:creationId xmlns:p14="http://schemas.microsoft.com/office/powerpoint/2010/main" val="2400156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ERISE - 2 bilder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017770" y="2997200"/>
            <a:ext cx="6490335" cy="295275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6C49B938-3AE4-4CC2-B341-789DD135F14D}"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6"/>
          </p:nvPr>
        </p:nvSpPr>
        <p:spPr>
          <a:xfrm>
            <a:off x="706755" y="4562474"/>
            <a:ext cx="3945255" cy="1387476"/>
          </a:xfrm>
        </p:spPr>
        <p:txBody>
          <a:bodyPr/>
          <a:lstStyle/>
          <a:p>
            <a:endParaRPr lang="sv-SE"/>
          </a:p>
        </p:txBody>
      </p:sp>
      <p:sp>
        <p:nvSpPr>
          <p:cNvPr id="12" name="Platshållare för bild 7"/>
          <p:cNvSpPr>
            <a:spLocks noGrp="1"/>
          </p:cNvSpPr>
          <p:nvPr>
            <p:ph type="pic" sz="quarter" idx="17"/>
          </p:nvPr>
        </p:nvSpPr>
        <p:spPr>
          <a:xfrm>
            <a:off x="706755" y="2997200"/>
            <a:ext cx="3945255" cy="1370965"/>
          </a:xfrm>
        </p:spPr>
        <p:txBody>
          <a:bodyPr/>
          <a:lstStyle/>
          <a:p>
            <a:endParaRPr lang="sv-SE"/>
          </a:p>
        </p:txBody>
      </p:sp>
    </p:spTree>
    <p:extLst>
      <p:ext uri="{BB962C8B-B14F-4D97-AF65-F5344CB8AC3E}">
        <p14:creationId xmlns:p14="http://schemas.microsoft.com/office/powerpoint/2010/main" val="2123481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ERISE - 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2CEB935-3C9D-4BD3-AE40-88265D7AD2AE}"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195061" y="2997200"/>
            <a:ext cx="5313042" cy="2952750"/>
          </a:xfrm>
        </p:spPr>
        <p:txBody>
          <a:bodyPr/>
          <a:lstStyle/>
          <a:p>
            <a:endParaRPr lang="sv-SE" dirty="0"/>
          </a:p>
        </p:txBody>
      </p:sp>
      <p:sp>
        <p:nvSpPr>
          <p:cNvPr id="10" name="Platshållare för bild 7"/>
          <p:cNvSpPr>
            <a:spLocks noGrp="1"/>
          </p:cNvSpPr>
          <p:nvPr>
            <p:ph type="pic" sz="quarter" idx="14"/>
          </p:nvPr>
        </p:nvSpPr>
        <p:spPr>
          <a:xfrm>
            <a:off x="695325" y="2997200"/>
            <a:ext cx="5309235" cy="2952750"/>
          </a:xfrm>
        </p:spPr>
        <p:txBody>
          <a:bodyPr/>
          <a:lstStyle/>
          <a:p>
            <a:endParaRPr lang="sv-SE"/>
          </a:p>
        </p:txBody>
      </p:sp>
    </p:spTree>
    <p:extLst>
      <p:ext uri="{BB962C8B-B14F-4D97-AF65-F5344CB8AC3E}">
        <p14:creationId xmlns:p14="http://schemas.microsoft.com/office/powerpoint/2010/main" val="31259586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ERISE - 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997200"/>
            <a:ext cx="3476625" cy="2952750"/>
          </a:xfrm>
        </p:spPr>
        <p:txBody>
          <a:bodyPr/>
          <a:lstStyle>
            <a:lvl1pPr>
              <a:defRPr/>
            </a:lvl1pPr>
          </a:lstStyle>
          <a:p>
            <a:endParaRPr lang="sv-SE" dirty="0"/>
          </a:p>
        </p:txBody>
      </p:sp>
      <p:sp>
        <p:nvSpPr>
          <p:cNvPr id="14" name="Platshållare för bild 7"/>
          <p:cNvSpPr>
            <a:spLocks noGrp="1"/>
          </p:cNvSpPr>
          <p:nvPr>
            <p:ph type="pic" sz="quarter" idx="15"/>
          </p:nvPr>
        </p:nvSpPr>
        <p:spPr>
          <a:xfrm>
            <a:off x="4369116" y="2997200"/>
            <a:ext cx="3476625" cy="2952750"/>
          </a:xfrm>
        </p:spPr>
        <p:txBody>
          <a:bodyPr/>
          <a:lstStyle>
            <a:lvl1pPr>
              <a:defRPr/>
            </a:lvl1pPr>
          </a:lstStyle>
          <a:p>
            <a:endParaRPr lang="sv-SE" dirty="0"/>
          </a:p>
        </p:txBody>
      </p:sp>
      <p:sp>
        <p:nvSpPr>
          <p:cNvPr id="15" name="Platshållare för bild 7"/>
          <p:cNvSpPr>
            <a:spLocks noGrp="1"/>
          </p:cNvSpPr>
          <p:nvPr>
            <p:ph type="pic" sz="quarter" idx="16"/>
          </p:nvPr>
        </p:nvSpPr>
        <p:spPr>
          <a:xfrm>
            <a:off x="8020049" y="2997200"/>
            <a:ext cx="3476625" cy="2952750"/>
          </a:xfrm>
        </p:spPr>
        <p:txBody>
          <a:bodyPr/>
          <a:lstStyle>
            <a:lvl1pPr>
              <a:defRPr/>
            </a:lvl1pPr>
          </a:lstStyle>
          <a:p>
            <a:endParaRPr lang="sv-SE" dirty="0"/>
          </a:p>
        </p:txBody>
      </p:sp>
    </p:spTree>
    <p:extLst>
      <p:ext uri="{BB962C8B-B14F-4D97-AF65-F5344CB8AC3E}">
        <p14:creationId xmlns:p14="http://schemas.microsoft.com/office/powerpoint/2010/main" val="2089619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ERISE - 4 bilder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CF8486D-A3B9-4509-B1C3-217F8C9A8EF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000886"/>
            <a:ext cx="5293995" cy="1896744"/>
          </a:xfrm>
        </p:spPr>
        <p:txBody>
          <a:bodyPr/>
          <a:lstStyle/>
          <a:p>
            <a:endParaRPr lang="sv-SE" dirty="0"/>
          </a:p>
        </p:txBody>
      </p:sp>
      <p:sp>
        <p:nvSpPr>
          <p:cNvPr id="9" name="Platshållare för bild 7"/>
          <p:cNvSpPr>
            <a:spLocks noGrp="1"/>
          </p:cNvSpPr>
          <p:nvPr>
            <p:ph type="pic" sz="quarter" idx="15"/>
          </p:nvPr>
        </p:nvSpPr>
        <p:spPr>
          <a:xfrm>
            <a:off x="6168389" y="1989138"/>
            <a:ext cx="5328286" cy="1896744"/>
          </a:xfrm>
        </p:spPr>
        <p:txBody>
          <a:bodyPr/>
          <a:lstStyle/>
          <a:p>
            <a:endParaRPr lang="sv-SE"/>
          </a:p>
        </p:txBody>
      </p:sp>
      <p:sp>
        <p:nvSpPr>
          <p:cNvPr id="11" name="Platshållare för bild 7"/>
          <p:cNvSpPr>
            <a:spLocks noGrp="1"/>
          </p:cNvSpPr>
          <p:nvPr>
            <p:ph type="pic" sz="quarter" idx="16"/>
          </p:nvPr>
        </p:nvSpPr>
        <p:spPr>
          <a:xfrm>
            <a:off x="706755" y="4053206"/>
            <a:ext cx="5305425" cy="1896744"/>
          </a:xfrm>
        </p:spPr>
        <p:txBody>
          <a:bodyPr/>
          <a:lstStyle/>
          <a:p>
            <a:endParaRPr lang="sv-SE"/>
          </a:p>
        </p:txBody>
      </p:sp>
      <p:sp>
        <p:nvSpPr>
          <p:cNvPr id="12" name="Platshållare för bild 7"/>
          <p:cNvSpPr>
            <a:spLocks noGrp="1"/>
          </p:cNvSpPr>
          <p:nvPr>
            <p:ph type="pic" sz="quarter" idx="17"/>
          </p:nvPr>
        </p:nvSpPr>
        <p:spPr>
          <a:xfrm>
            <a:off x="6179819" y="4041458"/>
            <a:ext cx="5316856" cy="1896744"/>
          </a:xfrm>
        </p:spPr>
        <p:txBody>
          <a:bodyPr/>
          <a:lstStyle/>
          <a:p>
            <a:endParaRPr lang="sv-SE"/>
          </a:p>
        </p:txBody>
      </p:sp>
    </p:spTree>
    <p:extLst>
      <p:ext uri="{BB962C8B-B14F-4D97-AF65-F5344CB8AC3E}">
        <p14:creationId xmlns:p14="http://schemas.microsoft.com/office/powerpoint/2010/main" val="154566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ÖN - Text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041BE72C-FC11-4730-B9BA-6B8B0206AD68}"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789951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ERISE -Stor bild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E3EA194-4ED2-4776-9E7C-CE407BE95546}"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695325" y="2000886"/>
            <a:ext cx="10801349" cy="3949064"/>
          </a:xfrm>
        </p:spPr>
        <p:txBody>
          <a:bodyPr/>
          <a:lstStyle/>
          <a:p>
            <a:endParaRPr lang="sv-SE" dirty="0"/>
          </a:p>
        </p:txBody>
      </p:sp>
    </p:spTree>
    <p:extLst>
      <p:ext uri="{BB962C8B-B14F-4D97-AF65-F5344CB8AC3E}">
        <p14:creationId xmlns:p14="http://schemas.microsoft.com/office/powerpoint/2010/main" val="2073014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ERISE - Fil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A0851-13CF-4A9F-8488-ED004F0A00E9}"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3" name="Platshållare för media 2"/>
          <p:cNvSpPr>
            <a:spLocks noGrp="1"/>
          </p:cNvSpPr>
          <p:nvPr>
            <p:ph type="media" sz="quarter" idx="13"/>
          </p:nvPr>
        </p:nvSpPr>
        <p:spPr>
          <a:xfrm>
            <a:off x="695325" y="1989138"/>
            <a:ext cx="10801350" cy="3960812"/>
          </a:xfrm>
        </p:spPr>
        <p:txBody>
          <a:bodyPr/>
          <a:lstStyle/>
          <a:p>
            <a:endParaRPr lang="sv-SE"/>
          </a:p>
        </p:txBody>
      </p:sp>
    </p:spTree>
    <p:extLst>
      <p:ext uri="{BB962C8B-B14F-4D97-AF65-F5344CB8AC3E}">
        <p14:creationId xmlns:p14="http://schemas.microsoft.com/office/powerpoint/2010/main" val="2735380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ERISE - 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856742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ORANGE - Rubrik text">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2997200"/>
            <a:ext cx="10801350" cy="1613989"/>
          </a:xfrm>
        </p:spPr>
        <p:txBody>
          <a:bodyPr anchor="b"/>
          <a:lstStyle>
            <a:lvl1pPr algn="l">
              <a:defRPr sz="5000"/>
            </a:lvl1pPr>
          </a:lstStyle>
          <a:p>
            <a:endParaRPr lang="sv-SE" dirty="0"/>
          </a:p>
        </p:txBody>
      </p:sp>
      <p:sp>
        <p:nvSpPr>
          <p:cNvPr id="3" name="Underrubrik 2"/>
          <p:cNvSpPr>
            <a:spLocks noGrp="1"/>
          </p:cNvSpPr>
          <p:nvPr>
            <p:ph type="subTitle" idx="1"/>
          </p:nvPr>
        </p:nvSpPr>
        <p:spPr>
          <a:xfrm>
            <a:off x="706755" y="4885509"/>
            <a:ext cx="10801350"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08C02D6-C043-4AC9-8E41-79BFB3AF6477}"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279248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RANGE - Rubrik text bild">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1989138"/>
            <a:ext cx="6117367" cy="2622051"/>
          </a:xfrm>
        </p:spPr>
        <p:txBody>
          <a:bodyPr anchor="b">
            <a:normAutofit/>
          </a:bodyPr>
          <a:lstStyle>
            <a:lvl1pPr algn="l">
              <a:defRPr sz="4500"/>
            </a:lvl1pPr>
          </a:lstStyle>
          <a:p>
            <a:endParaRPr lang="sv-SE" dirty="0"/>
          </a:p>
        </p:txBody>
      </p:sp>
      <p:sp>
        <p:nvSpPr>
          <p:cNvPr id="3" name="Underrubrik 2"/>
          <p:cNvSpPr>
            <a:spLocks noGrp="1"/>
          </p:cNvSpPr>
          <p:nvPr>
            <p:ph type="subTitle" idx="1"/>
          </p:nvPr>
        </p:nvSpPr>
        <p:spPr>
          <a:xfrm>
            <a:off x="706755" y="4885509"/>
            <a:ext cx="6117367"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CBBCC45-EAD9-438E-A17C-DDB1EDA6D8CF}"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
        <p:nvSpPr>
          <p:cNvPr id="9" name="Platshållare för bild 8"/>
          <p:cNvSpPr>
            <a:spLocks noGrp="1"/>
          </p:cNvSpPr>
          <p:nvPr>
            <p:ph type="pic" sz="quarter" idx="13"/>
          </p:nvPr>
        </p:nvSpPr>
        <p:spPr>
          <a:xfrm>
            <a:off x="7553913" y="549276"/>
            <a:ext cx="3942762" cy="5400676"/>
          </a:xfrm>
        </p:spPr>
        <p:txBody>
          <a:bodyPr/>
          <a:lstStyle/>
          <a:p>
            <a:endParaRPr lang="sv-SE"/>
          </a:p>
        </p:txBody>
      </p:sp>
    </p:spTree>
    <p:extLst>
      <p:ext uri="{BB962C8B-B14F-4D97-AF65-F5344CB8AC3E}">
        <p14:creationId xmlns:p14="http://schemas.microsoft.com/office/powerpoint/2010/main" val="1877851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RANGE - Punktlista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4877F55-A354-40FC-8E03-C76C1CC09D7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3636573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RANGE - Text 1-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041BE72C-FC11-4730-B9BA-6B8B0206AD6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89813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RANGE - Punktlista 2-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36000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4DB9A40-51A7-4D96-80C0-8B52CBD092FA}"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792559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RANGE - Text 2-spalt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288000"/>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46DC4D45-CEF1-418D-907B-F71C21454A1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226097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RANGE - Punktlista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5" y="2997200"/>
            <a:ext cx="5400676" cy="29527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DA6FA5D-0135-42F2-A306-E966EE2D14C8}"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446519" y="2997200"/>
            <a:ext cx="5050155" cy="2952750"/>
          </a:xfrm>
        </p:spPr>
        <p:txBody>
          <a:bodyPr/>
          <a:lstStyle/>
          <a:p>
            <a:endParaRPr lang="sv-SE"/>
          </a:p>
        </p:txBody>
      </p:sp>
    </p:spTree>
    <p:extLst>
      <p:ext uri="{BB962C8B-B14F-4D97-AF65-F5344CB8AC3E}">
        <p14:creationId xmlns:p14="http://schemas.microsoft.com/office/powerpoint/2010/main" val="59065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ÖN - Punktlista 2-spal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36000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C4DB9A40-51A7-4D96-80C0-8B52CBD092FA}"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865938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RANGE - 2 bilder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017770" y="2997200"/>
            <a:ext cx="6490335" cy="295275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6C49B938-3AE4-4CC2-B341-789DD135F14D}"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6"/>
          </p:nvPr>
        </p:nvSpPr>
        <p:spPr>
          <a:xfrm>
            <a:off x="706755" y="4562474"/>
            <a:ext cx="3945255" cy="1387476"/>
          </a:xfrm>
        </p:spPr>
        <p:txBody>
          <a:bodyPr/>
          <a:lstStyle/>
          <a:p>
            <a:endParaRPr lang="sv-SE"/>
          </a:p>
        </p:txBody>
      </p:sp>
      <p:sp>
        <p:nvSpPr>
          <p:cNvPr id="12" name="Platshållare för bild 7"/>
          <p:cNvSpPr>
            <a:spLocks noGrp="1"/>
          </p:cNvSpPr>
          <p:nvPr>
            <p:ph type="pic" sz="quarter" idx="17"/>
          </p:nvPr>
        </p:nvSpPr>
        <p:spPr>
          <a:xfrm>
            <a:off x="706755" y="2997200"/>
            <a:ext cx="3945255" cy="1370965"/>
          </a:xfrm>
        </p:spPr>
        <p:txBody>
          <a:bodyPr/>
          <a:lstStyle/>
          <a:p>
            <a:endParaRPr lang="sv-SE"/>
          </a:p>
        </p:txBody>
      </p:sp>
    </p:spTree>
    <p:extLst>
      <p:ext uri="{BB962C8B-B14F-4D97-AF65-F5344CB8AC3E}">
        <p14:creationId xmlns:p14="http://schemas.microsoft.com/office/powerpoint/2010/main" val="107383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RANGE - 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2CEB935-3C9D-4BD3-AE40-88265D7AD2AE}"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195061" y="2997200"/>
            <a:ext cx="5313042" cy="2952750"/>
          </a:xfrm>
        </p:spPr>
        <p:txBody>
          <a:bodyPr/>
          <a:lstStyle/>
          <a:p>
            <a:endParaRPr lang="sv-SE" dirty="0"/>
          </a:p>
        </p:txBody>
      </p:sp>
      <p:sp>
        <p:nvSpPr>
          <p:cNvPr id="10" name="Platshållare för bild 7"/>
          <p:cNvSpPr>
            <a:spLocks noGrp="1"/>
          </p:cNvSpPr>
          <p:nvPr>
            <p:ph type="pic" sz="quarter" idx="14"/>
          </p:nvPr>
        </p:nvSpPr>
        <p:spPr>
          <a:xfrm>
            <a:off x="695325" y="2997200"/>
            <a:ext cx="5309235" cy="2952750"/>
          </a:xfrm>
        </p:spPr>
        <p:txBody>
          <a:bodyPr/>
          <a:lstStyle/>
          <a:p>
            <a:endParaRPr lang="sv-SE"/>
          </a:p>
        </p:txBody>
      </p:sp>
    </p:spTree>
    <p:extLst>
      <p:ext uri="{BB962C8B-B14F-4D97-AF65-F5344CB8AC3E}">
        <p14:creationId xmlns:p14="http://schemas.microsoft.com/office/powerpoint/2010/main" val="14786179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RANGE - 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997200"/>
            <a:ext cx="3476625" cy="2952750"/>
          </a:xfrm>
        </p:spPr>
        <p:txBody>
          <a:bodyPr/>
          <a:lstStyle>
            <a:lvl1pPr>
              <a:defRPr/>
            </a:lvl1pPr>
          </a:lstStyle>
          <a:p>
            <a:endParaRPr lang="sv-SE" dirty="0"/>
          </a:p>
        </p:txBody>
      </p:sp>
      <p:sp>
        <p:nvSpPr>
          <p:cNvPr id="14" name="Platshållare för bild 7"/>
          <p:cNvSpPr>
            <a:spLocks noGrp="1"/>
          </p:cNvSpPr>
          <p:nvPr>
            <p:ph type="pic" sz="quarter" idx="15"/>
          </p:nvPr>
        </p:nvSpPr>
        <p:spPr>
          <a:xfrm>
            <a:off x="4369116" y="2997200"/>
            <a:ext cx="3476625" cy="2952750"/>
          </a:xfrm>
        </p:spPr>
        <p:txBody>
          <a:bodyPr/>
          <a:lstStyle>
            <a:lvl1pPr>
              <a:defRPr/>
            </a:lvl1pPr>
          </a:lstStyle>
          <a:p>
            <a:endParaRPr lang="sv-SE" dirty="0"/>
          </a:p>
        </p:txBody>
      </p:sp>
      <p:sp>
        <p:nvSpPr>
          <p:cNvPr id="15" name="Platshållare för bild 7"/>
          <p:cNvSpPr>
            <a:spLocks noGrp="1"/>
          </p:cNvSpPr>
          <p:nvPr>
            <p:ph type="pic" sz="quarter" idx="16"/>
          </p:nvPr>
        </p:nvSpPr>
        <p:spPr>
          <a:xfrm>
            <a:off x="8020049" y="2997200"/>
            <a:ext cx="3476625" cy="2952750"/>
          </a:xfrm>
        </p:spPr>
        <p:txBody>
          <a:bodyPr/>
          <a:lstStyle>
            <a:lvl1pPr>
              <a:defRPr/>
            </a:lvl1pPr>
          </a:lstStyle>
          <a:p>
            <a:endParaRPr lang="sv-SE" dirty="0"/>
          </a:p>
        </p:txBody>
      </p:sp>
    </p:spTree>
    <p:extLst>
      <p:ext uri="{BB962C8B-B14F-4D97-AF65-F5344CB8AC3E}">
        <p14:creationId xmlns:p14="http://schemas.microsoft.com/office/powerpoint/2010/main" val="1437922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RANGE - 4 bilder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CF8486D-A3B9-4509-B1C3-217F8C9A8EF2}"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706755" y="2000886"/>
            <a:ext cx="5293995" cy="1896744"/>
          </a:xfrm>
        </p:spPr>
        <p:txBody>
          <a:bodyPr/>
          <a:lstStyle/>
          <a:p>
            <a:endParaRPr lang="sv-SE" dirty="0"/>
          </a:p>
        </p:txBody>
      </p:sp>
      <p:sp>
        <p:nvSpPr>
          <p:cNvPr id="9" name="Platshållare för bild 7"/>
          <p:cNvSpPr>
            <a:spLocks noGrp="1"/>
          </p:cNvSpPr>
          <p:nvPr>
            <p:ph type="pic" sz="quarter" idx="15"/>
          </p:nvPr>
        </p:nvSpPr>
        <p:spPr>
          <a:xfrm>
            <a:off x="6168389" y="1989138"/>
            <a:ext cx="5328286" cy="1896744"/>
          </a:xfrm>
        </p:spPr>
        <p:txBody>
          <a:bodyPr/>
          <a:lstStyle/>
          <a:p>
            <a:endParaRPr lang="sv-SE"/>
          </a:p>
        </p:txBody>
      </p:sp>
      <p:sp>
        <p:nvSpPr>
          <p:cNvPr id="11" name="Platshållare för bild 7"/>
          <p:cNvSpPr>
            <a:spLocks noGrp="1"/>
          </p:cNvSpPr>
          <p:nvPr>
            <p:ph type="pic" sz="quarter" idx="16"/>
          </p:nvPr>
        </p:nvSpPr>
        <p:spPr>
          <a:xfrm>
            <a:off x="706755" y="4053206"/>
            <a:ext cx="5305425" cy="1896744"/>
          </a:xfrm>
        </p:spPr>
        <p:txBody>
          <a:bodyPr/>
          <a:lstStyle/>
          <a:p>
            <a:endParaRPr lang="sv-SE"/>
          </a:p>
        </p:txBody>
      </p:sp>
      <p:sp>
        <p:nvSpPr>
          <p:cNvPr id="12" name="Platshållare för bild 7"/>
          <p:cNvSpPr>
            <a:spLocks noGrp="1"/>
          </p:cNvSpPr>
          <p:nvPr>
            <p:ph type="pic" sz="quarter" idx="17"/>
          </p:nvPr>
        </p:nvSpPr>
        <p:spPr>
          <a:xfrm>
            <a:off x="6179819" y="4041458"/>
            <a:ext cx="5316856" cy="1896744"/>
          </a:xfrm>
        </p:spPr>
        <p:txBody>
          <a:bodyPr/>
          <a:lstStyle/>
          <a:p>
            <a:endParaRPr lang="sv-SE"/>
          </a:p>
        </p:txBody>
      </p:sp>
    </p:spTree>
    <p:extLst>
      <p:ext uri="{BB962C8B-B14F-4D97-AF65-F5344CB8AC3E}">
        <p14:creationId xmlns:p14="http://schemas.microsoft.com/office/powerpoint/2010/main" val="3023289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RANGE -Stor bild ingen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E3EA194-4ED2-4776-9E7C-CE407BE95546}"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4"/>
          </p:nvPr>
        </p:nvSpPr>
        <p:spPr>
          <a:xfrm>
            <a:off x="695325" y="2000886"/>
            <a:ext cx="10801349" cy="3949064"/>
          </a:xfrm>
        </p:spPr>
        <p:txBody>
          <a:bodyPr/>
          <a:lstStyle/>
          <a:p>
            <a:endParaRPr lang="sv-SE" dirty="0"/>
          </a:p>
        </p:txBody>
      </p:sp>
    </p:spTree>
    <p:extLst>
      <p:ext uri="{BB962C8B-B14F-4D97-AF65-F5344CB8AC3E}">
        <p14:creationId xmlns:p14="http://schemas.microsoft.com/office/powerpoint/2010/main" val="107568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RANGE - Fil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A0851-13CF-4A9F-8488-ED004F0A00E9}"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3" name="Platshållare för media 2"/>
          <p:cNvSpPr>
            <a:spLocks noGrp="1"/>
          </p:cNvSpPr>
          <p:nvPr>
            <p:ph type="media" sz="quarter" idx="13"/>
          </p:nvPr>
        </p:nvSpPr>
        <p:spPr>
          <a:xfrm>
            <a:off x="695325" y="1989138"/>
            <a:ext cx="10801350" cy="3960812"/>
          </a:xfrm>
        </p:spPr>
        <p:txBody>
          <a:bodyPr/>
          <a:lstStyle/>
          <a:p>
            <a:endParaRPr lang="sv-SE"/>
          </a:p>
        </p:txBody>
      </p:sp>
    </p:spTree>
    <p:extLst>
      <p:ext uri="{BB962C8B-B14F-4D97-AF65-F5344CB8AC3E}">
        <p14:creationId xmlns:p14="http://schemas.microsoft.com/office/powerpoint/2010/main" val="1075626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RANGE - 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059049A-05E7-4FDF-B4BE-1F9F7A3E0EB7}" type="datetime1">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2232014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0" y="0"/>
            <a:ext cx="12192000" cy="6858000"/>
          </a:xfrm>
        </p:spPr>
        <p:txBody>
          <a:bodyPr/>
          <a:lstStyle/>
          <a:p>
            <a:endParaRPr lang="sv-SE" dirty="0"/>
          </a:p>
        </p:txBody>
      </p:sp>
      <p:sp>
        <p:nvSpPr>
          <p:cNvPr id="4" name="Platshållare för datum 3"/>
          <p:cNvSpPr>
            <a:spLocks noGrp="1"/>
          </p:cNvSpPr>
          <p:nvPr>
            <p:ph type="dt" sz="half" idx="10"/>
          </p:nvPr>
        </p:nvSpPr>
        <p:spPr/>
        <p:txBody>
          <a:bodyPr/>
          <a:lstStyle/>
          <a:p>
            <a:fld id="{0E3EA194-4ED2-4776-9E7C-CE407BE95546}" type="datetime1">
              <a:rPr lang="sv-SE" smtClean="0"/>
              <a:t>2019-01-09</a:t>
            </a:fld>
            <a:endParaRPr lang="sv-SE"/>
          </a:p>
        </p:txBody>
      </p:sp>
    </p:spTree>
    <p:extLst>
      <p:ext uri="{BB962C8B-B14F-4D97-AF65-F5344CB8AC3E}">
        <p14:creationId xmlns:p14="http://schemas.microsoft.com/office/powerpoint/2010/main" val="1594164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RANGE - Film">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0" y="0"/>
            <a:ext cx="12192000" cy="6858000"/>
          </a:xfrm>
        </p:spPr>
        <p:txBody>
          <a:bodyPr/>
          <a:lstStyle/>
          <a:p>
            <a:endParaRPr lang="sv-SE"/>
          </a:p>
        </p:txBody>
      </p:sp>
      <p:sp>
        <p:nvSpPr>
          <p:cNvPr id="4" name="Platshållare för datum 3"/>
          <p:cNvSpPr>
            <a:spLocks noGrp="1"/>
          </p:cNvSpPr>
          <p:nvPr>
            <p:ph type="dt" sz="half" idx="10"/>
          </p:nvPr>
        </p:nvSpPr>
        <p:spPr/>
        <p:txBody>
          <a:bodyPr/>
          <a:lstStyle/>
          <a:p>
            <a:fld id="{266A0851-13CF-4A9F-8488-ED004F0A00E9}" type="datetime1">
              <a:rPr lang="sv-SE" smtClean="0"/>
              <a:t>2019-01-09</a:t>
            </a:fld>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032143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ORANGE - Rubrik text">
    <p:spTree>
      <p:nvGrpSpPr>
        <p:cNvPr id="1" name=""/>
        <p:cNvGrpSpPr/>
        <p:nvPr/>
      </p:nvGrpSpPr>
      <p:grpSpPr>
        <a:xfrm>
          <a:off x="0" y="0"/>
          <a:ext cx="0" cy="0"/>
          <a:chOff x="0" y="0"/>
          <a:chExt cx="0" cy="0"/>
        </a:xfrm>
      </p:grpSpPr>
      <p:sp>
        <p:nvSpPr>
          <p:cNvPr id="2" name="Rubrik 1"/>
          <p:cNvSpPr>
            <a:spLocks noGrp="1"/>
          </p:cNvSpPr>
          <p:nvPr>
            <p:ph type="ctrTitle"/>
          </p:nvPr>
        </p:nvSpPr>
        <p:spPr>
          <a:xfrm>
            <a:off x="706755" y="2997200"/>
            <a:ext cx="10801350" cy="1613989"/>
          </a:xfrm>
        </p:spPr>
        <p:txBody>
          <a:bodyPr anchor="b"/>
          <a:lstStyle>
            <a:lvl1pPr algn="l">
              <a:defRPr sz="5000"/>
            </a:lvl1pPr>
          </a:lstStyle>
          <a:p>
            <a:endParaRPr lang="sv-SE" dirty="0"/>
          </a:p>
        </p:txBody>
      </p:sp>
      <p:sp>
        <p:nvSpPr>
          <p:cNvPr id="3" name="Underrubrik 2"/>
          <p:cNvSpPr>
            <a:spLocks noGrp="1"/>
          </p:cNvSpPr>
          <p:nvPr>
            <p:ph type="subTitle" idx="1"/>
          </p:nvPr>
        </p:nvSpPr>
        <p:spPr>
          <a:xfrm>
            <a:off x="706755" y="4885509"/>
            <a:ext cx="10801350" cy="106444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08C02D6-C043-4AC9-8E41-79BFB3AF6477}" type="datetime1">
              <a:rPr lang="sv-SE" smtClean="0"/>
              <a:t>2019-01-09</a:t>
            </a:fld>
            <a:endParaRPr lang="sv-SE"/>
          </a:p>
        </p:txBody>
      </p:sp>
      <p:sp>
        <p:nvSpPr>
          <p:cNvPr id="5" name="Platshållare för sidfot 4"/>
          <p:cNvSpPr>
            <a:spLocks noGrp="1"/>
          </p:cNvSpPr>
          <p:nvPr>
            <p:ph type="ftr" sz="quarter" idx="11"/>
          </p:nvPr>
        </p:nvSpPr>
        <p:spPr>
          <a:xfrm>
            <a:off x="7488011" y="-658646"/>
            <a:ext cx="4703989" cy="365125"/>
          </a:xfrm>
        </p:spPr>
        <p:txBody>
          <a:bodyPr/>
          <a:lstStyle/>
          <a:p>
            <a:endParaRPr lang="sv-SE" dirty="0"/>
          </a:p>
        </p:txBody>
      </p:sp>
      <p:sp>
        <p:nvSpPr>
          <p:cNvPr id="6" name="Platshållare för bildnummer 5"/>
          <p:cNvSpPr>
            <a:spLocks noGrp="1"/>
          </p:cNvSpPr>
          <p:nvPr>
            <p:ph type="sldNum" sz="quarter" idx="12"/>
          </p:nvPr>
        </p:nvSpPr>
        <p:spPr>
          <a:xfrm>
            <a:off x="8753475" y="7187650"/>
            <a:ext cx="2743200" cy="365125"/>
          </a:xfrm>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279248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ÖN - Text 2-spalt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4" y="2997200"/>
            <a:ext cx="10801351" cy="2952750"/>
          </a:xfrm>
        </p:spPr>
        <p:txBody>
          <a:bodyPr numCol="2" spcCol="288000"/>
          <a:lstStyle>
            <a:lvl1pPr marL="0" indent="0">
              <a:buFontTx/>
              <a:buNone/>
              <a:defRPr/>
            </a:lvl1pPr>
            <a:lvl2pPr marL="274637" indent="0">
              <a:buFontTx/>
              <a:buNone/>
              <a:defRPr/>
            </a:lvl2pPr>
            <a:lvl3pPr marL="627062" indent="0">
              <a:buFontTx/>
              <a:buNone/>
              <a:defRPr/>
            </a:lvl3pPr>
            <a:lvl4pPr marL="1071562" indent="0">
              <a:buFontTx/>
              <a:buNone/>
              <a:defRPr/>
            </a:lvl4pPr>
            <a:lvl5pPr marL="1436687" indent="0">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46DC4D45-CEF1-418D-907B-F71C21454A12}"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Tree>
    <p:extLst>
      <p:ext uri="{BB962C8B-B14F-4D97-AF65-F5344CB8AC3E}">
        <p14:creationId xmlns:p14="http://schemas.microsoft.com/office/powerpoint/2010/main" val="1217318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2019-01-09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07251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8"/>
            <a:ext cx="103632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9DA564D-3FF0-4C4C-8110-A9ED42B63981}" type="datetimeFigureOut">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7063856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DA564D-3FF0-4C4C-8110-A9ED42B63981}" type="datetimeFigureOut">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84722267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3"/>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841516600"/>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DA564D-3FF0-4C4C-8110-A9ED42B63981}" type="datetimeFigureOut">
              <a:rPr lang="sv-SE" smtClean="0"/>
              <a:t>2019-01-09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95202353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DA564D-3FF0-4C4C-8110-A9ED42B63981}" type="datetimeFigureOut">
              <a:rPr lang="sv-SE" smtClean="0"/>
              <a:t>2019-01-09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42561636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DA564D-3FF0-4C4C-8110-A9ED42B63981}" type="datetimeFigureOut">
              <a:rPr lang="sv-SE" smtClean="0"/>
              <a:t>2019-01-09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56759348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DA564D-3FF0-4C4C-8110-A9ED42B63981}" type="datetimeFigureOut">
              <a:rPr lang="sv-SE" smtClean="0"/>
              <a:t>2019-01-09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4184231642"/>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2"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DA564D-3FF0-4C4C-8110-A9ED42B63981}" type="datetimeFigureOut">
              <a:rPr lang="sv-SE" smtClean="0"/>
              <a:t>2019-01-09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194494433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DA564D-3FF0-4C4C-8110-A9ED42B63981}" type="datetimeFigureOut">
              <a:rPr lang="sv-SE" smtClean="0"/>
              <a:t>2019-01-09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12541215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ÖN - Punktlista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95325" y="2997200"/>
            <a:ext cx="5400676" cy="29527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3DA6FA5D-0135-42F2-A306-E966EE2D14C8}"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446519" y="2997200"/>
            <a:ext cx="5050155" cy="295275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769971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DA564D-3FF0-4C4C-8110-A9ED42B63981}" type="datetimeFigureOut">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153512773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1785600" y="274641"/>
            <a:ext cx="36576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12800" y="274641"/>
            <a:ext cx="107696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DA564D-3FF0-4C4C-8110-A9ED42B63981}" type="datetimeFigureOut">
              <a:rPr lang="sv-SE" smtClean="0"/>
              <a:t>2019-01-09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64877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ÖN - 2 bilder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017770" y="2997200"/>
            <a:ext cx="6490335" cy="29527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6C49B938-3AE4-4CC2-B341-789DD135F14D}"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10" name="Platshållare för bild 7"/>
          <p:cNvSpPr>
            <a:spLocks noGrp="1"/>
          </p:cNvSpPr>
          <p:nvPr>
            <p:ph type="pic" sz="quarter" idx="16"/>
          </p:nvPr>
        </p:nvSpPr>
        <p:spPr>
          <a:xfrm>
            <a:off x="706755" y="4562474"/>
            <a:ext cx="3945255" cy="1387476"/>
          </a:xfrm>
        </p:spPr>
        <p:txBody>
          <a:bodyPr/>
          <a:lstStyle/>
          <a:p>
            <a:r>
              <a:rPr lang="sv-SE" smtClean="0"/>
              <a:t>Klicka på ikonen för att lägga till en bild</a:t>
            </a:r>
            <a:endParaRPr lang="sv-SE"/>
          </a:p>
        </p:txBody>
      </p:sp>
      <p:sp>
        <p:nvSpPr>
          <p:cNvPr id="12" name="Platshållare för bild 7"/>
          <p:cNvSpPr>
            <a:spLocks noGrp="1"/>
          </p:cNvSpPr>
          <p:nvPr>
            <p:ph type="pic" sz="quarter" idx="17"/>
          </p:nvPr>
        </p:nvSpPr>
        <p:spPr>
          <a:xfrm>
            <a:off x="706755" y="2997200"/>
            <a:ext cx="3945255" cy="1370965"/>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05339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ÖN - 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a:xfrm>
            <a:off x="461320" y="7187650"/>
            <a:ext cx="2743200" cy="365125"/>
          </a:xfrm>
          <a:prstGeom prst="rect">
            <a:avLst/>
          </a:prstGeom>
        </p:spPr>
        <p:txBody>
          <a:bodyPr/>
          <a:lstStyle/>
          <a:p>
            <a:fld id="{72CEB935-3C9D-4BD3-AE40-88265D7AD2AE}" type="datetime1">
              <a:rPr lang="sv-SE" smtClean="0"/>
              <a:t>2019-01-09</a:t>
            </a:fld>
            <a:endParaRPr lang="sv-SE"/>
          </a:p>
        </p:txBody>
      </p:sp>
      <p:sp>
        <p:nvSpPr>
          <p:cNvPr id="5" name="Platshållare för sidfot 4"/>
          <p:cNvSpPr>
            <a:spLocks noGrp="1"/>
          </p:cNvSpPr>
          <p:nvPr>
            <p:ph type="ftr" sz="quarter" idx="11"/>
          </p:nvPr>
        </p:nvSpPr>
        <p:spPr>
          <a:xfrm>
            <a:off x="6792685" y="556200"/>
            <a:ext cx="4703989"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t>‹#›</a:t>
            </a:fld>
            <a:endParaRPr lang="sv-SE"/>
          </a:p>
        </p:txBody>
      </p:sp>
      <p:sp>
        <p:nvSpPr>
          <p:cNvPr id="8" name="Platshållare för bild 7"/>
          <p:cNvSpPr>
            <a:spLocks noGrp="1"/>
          </p:cNvSpPr>
          <p:nvPr>
            <p:ph type="pic" sz="quarter" idx="13"/>
          </p:nvPr>
        </p:nvSpPr>
        <p:spPr>
          <a:xfrm>
            <a:off x="6195061" y="2997200"/>
            <a:ext cx="5313042" cy="2952750"/>
          </a:xfrm>
        </p:spPr>
        <p:txBody>
          <a:body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695325" y="2997200"/>
            <a:ext cx="5309235" cy="295275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899450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media/image5.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70700"/>
          </a:xfrm>
          <a:prstGeom prst="rect">
            <a:avLst/>
          </a:prstGeom>
        </p:spPr>
      </p:pic>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fld id="{1045C13B-CD88-43AB-BEBB-7091F022366D}" type="slidenum">
              <a:rPr lang="sv-SE" smtClean="0"/>
              <a:pPr/>
              <a:t>‹#›</a:t>
            </a:fld>
            <a:endParaRPr lang="sv-SE" dirty="0"/>
          </a:p>
        </p:txBody>
      </p:sp>
      <p:pic>
        <p:nvPicPr>
          <p:cNvPr id="9" name="Bildobjekt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757" y="556002"/>
            <a:ext cx="1980000" cy="597614"/>
          </a:xfrm>
          <a:prstGeom prst="rect">
            <a:avLst/>
          </a:prstGeom>
        </p:spPr>
      </p:pic>
      <p:sp>
        <p:nvSpPr>
          <p:cNvPr id="10" name="textruta 9"/>
          <p:cNvSpPr txBox="1"/>
          <p:nvPr/>
        </p:nvSpPr>
        <p:spPr>
          <a:xfrm>
            <a:off x="695325" y="6281501"/>
            <a:ext cx="2391807" cy="369332"/>
          </a:xfrm>
          <a:prstGeom prst="rect">
            <a:avLst/>
          </a:prstGeom>
          <a:noFill/>
        </p:spPr>
        <p:txBody>
          <a:bodyPr wrap="square" rtlCol="0">
            <a:spAutoFit/>
          </a:bodyPr>
          <a:lstStyle/>
          <a:p>
            <a:r>
              <a:rPr lang="sv-SE" sz="1800" b="1" i="0" u="none" strike="noStrike" kern="1200" baseline="0" dirty="0" smtClean="0">
                <a:solidFill>
                  <a:schemeClr val="tx1"/>
                </a:solidFill>
                <a:latin typeface="+mn-lt"/>
                <a:ea typeface="+mn-ea"/>
                <a:cs typeface="+mn-cs"/>
              </a:rPr>
              <a:t>regiongavleborg.se </a:t>
            </a:r>
            <a:endParaRPr lang="sv-SE" dirty="0"/>
          </a:p>
        </p:txBody>
      </p:sp>
    </p:spTree>
    <p:extLst>
      <p:ext uri="{BB962C8B-B14F-4D97-AF65-F5344CB8AC3E}">
        <p14:creationId xmlns:p14="http://schemas.microsoft.com/office/powerpoint/2010/main" val="35563522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25"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70700"/>
          </a:xfrm>
          <a:prstGeom prst="rect">
            <a:avLst/>
          </a:prstGeom>
        </p:spPr>
      </p:pic>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19C8-A0D3-4536-97A4-2E130B18FED2}" type="datetime1">
              <a:rPr lang="sv-SE" smtClean="0"/>
              <a:t>2019-01-09</a:t>
            </a:fld>
            <a:endParaRPr lang="sv-SE"/>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endParaRPr lang="sv-SE" dirty="0"/>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fld id="{1045C13B-CD88-43AB-BEBB-7091F022366D}" type="slidenum">
              <a:rPr lang="sv-SE" smtClean="0"/>
              <a:pPr/>
              <a:t>‹#›</a:t>
            </a:fld>
            <a:endParaRPr lang="sv-SE" dirty="0"/>
          </a:p>
        </p:txBody>
      </p:sp>
      <p:sp>
        <p:nvSpPr>
          <p:cNvPr id="10" name="textruta 9"/>
          <p:cNvSpPr txBox="1"/>
          <p:nvPr/>
        </p:nvSpPr>
        <p:spPr>
          <a:xfrm>
            <a:off x="695325" y="6281501"/>
            <a:ext cx="2391807" cy="369332"/>
          </a:xfrm>
          <a:prstGeom prst="rect">
            <a:avLst/>
          </a:prstGeom>
          <a:noFill/>
        </p:spPr>
        <p:txBody>
          <a:bodyPr wrap="square" rtlCol="0">
            <a:spAutoFit/>
          </a:bodyPr>
          <a:lstStyle/>
          <a:p>
            <a:r>
              <a:rPr lang="sv-SE" sz="1800" b="1" i="0" u="none" strike="noStrike" kern="1200" baseline="0" dirty="0" smtClean="0">
                <a:solidFill>
                  <a:schemeClr val="tx1"/>
                </a:solidFill>
                <a:latin typeface="+mn-lt"/>
                <a:ea typeface="+mn-ea"/>
                <a:cs typeface="+mn-cs"/>
              </a:rPr>
              <a:t>regiongavleborg.se </a:t>
            </a:r>
            <a:endParaRPr lang="sv-SE" dirty="0"/>
          </a:p>
        </p:txBody>
      </p:sp>
      <p:pic>
        <p:nvPicPr>
          <p:cNvPr id="11" name="Bildobjekt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41201599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1999" cy="6870700"/>
          </a:xfrm>
          <a:prstGeom prst="rect">
            <a:avLst/>
          </a:prstGeom>
        </p:spPr>
      </p:pic>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19C8-A0D3-4536-97A4-2E130B18FED2}" type="datetime1">
              <a:rPr lang="sv-SE" smtClean="0"/>
              <a:t>2019-01-09</a:t>
            </a:fld>
            <a:endParaRPr lang="sv-SE"/>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endParaRPr lang="sv-SE" dirty="0"/>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fld id="{1045C13B-CD88-43AB-BEBB-7091F022366D}" type="slidenum">
              <a:rPr lang="sv-SE" smtClean="0"/>
              <a:pPr/>
              <a:t>‹#›</a:t>
            </a:fld>
            <a:endParaRPr lang="sv-SE" dirty="0"/>
          </a:p>
        </p:txBody>
      </p:sp>
      <p:sp>
        <p:nvSpPr>
          <p:cNvPr id="10" name="textruta 9"/>
          <p:cNvSpPr txBox="1"/>
          <p:nvPr/>
        </p:nvSpPr>
        <p:spPr>
          <a:xfrm>
            <a:off x="695325" y="6281501"/>
            <a:ext cx="2391807" cy="369332"/>
          </a:xfrm>
          <a:prstGeom prst="rect">
            <a:avLst/>
          </a:prstGeom>
          <a:noFill/>
        </p:spPr>
        <p:txBody>
          <a:bodyPr wrap="square" rtlCol="0">
            <a:spAutoFit/>
          </a:bodyPr>
          <a:lstStyle/>
          <a:p>
            <a:r>
              <a:rPr lang="sv-SE" sz="1800" b="1" i="0" u="none" strike="noStrike" kern="1200" baseline="0" dirty="0" smtClean="0">
                <a:solidFill>
                  <a:schemeClr val="tx1"/>
                </a:solidFill>
                <a:latin typeface="+mn-lt"/>
                <a:ea typeface="+mn-ea"/>
                <a:cs typeface="+mn-cs"/>
              </a:rPr>
              <a:t>regiongavleborg.se </a:t>
            </a:r>
            <a:endParaRPr lang="sv-SE" dirty="0"/>
          </a:p>
        </p:txBody>
      </p:sp>
      <p:pic>
        <p:nvPicPr>
          <p:cNvPr id="11" name="Bildobjekt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16514488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26"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1999" cy="6870699"/>
          </a:xfrm>
          <a:prstGeom prst="rect">
            <a:avLst/>
          </a:prstGeom>
        </p:spPr>
      </p:pic>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19C8-A0D3-4536-97A4-2E130B18FED2}" type="datetime1">
              <a:rPr lang="sv-SE" smtClean="0"/>
              <a:t>2019-01-09</a:t>
            </a:fld>
            <a:endParaRPr lang="sv-SE"/>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endParaRPr lang="sv-SE" dirty="0"/>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fld id="{1045C13B-CD88-43AB-BEBB-7091F022366D}" type="slidenum">
              <a:rPr lang="sv-SE" smtClean="0"/>
              <a:pPr/>
              <a:t>‹#›</a:t>
            </a:fld>
            <a:endParaRPr lang="sv-SE" dirty="0"/>
          </a:p>
        </p:txBody>
      </p:sp>
      <p:sp>
        <p:nvSpPr>
          <p:cNvPr id="10" name="textruta 9"/>
          <p:cNvSpPr txBox="1"/>
          <p:nvPr/>
        </p:nvSpPr>
        <p:spPr>
          <a:xfrm>
            <a:off x="695325" y="6281501"/>
            <a:ext cx="2391807" cy="369332"/>
          </a:xfrm>
          <a:prstGeom prst="rect">
            <a:avLst/>
          </a:prstGeom>
          <a:noFill/>
        </p:spPr>
        <p:txBody>
          <a:bodyPr wrap="square" rtlCol="0">
            <a:spAutoFit/>
          </a:bodyPr>
          <a:lstStyle/>
          <a:p>
            <a:r>
              <a:rPr lang="sv-SE" sz="1800" b="1" i="0" u="none" strike="noStrike" kern="1200" baseline="0" dirty="0" smtClean="0">
                <a:solidFill>
                  <a:schemeClr val="tx1"/>
                </a:solidFill>
                <a:latin typeface="+mn-lt"/>
                <a:ea typeface="+mn-ea"/>
                <a:cs typeface="+mn-cs"/>
              </a:rPr>
              <a:t>regiongavleborg.se </a:t>
            </a:r>
            <a:endParaRPr lang="sv-SE" dirty="0"/>
          </a:p>
        </p:txBody>
      </p:sp>
      <p:pic>
        <p:nvPicPr>
          <p:cNvPr id="11" name="Bildobjekt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38207095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27"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19C8-A0D3-4536-97A4-2E130B18FED2}" type="datetime1">
              <a:rPr lang="sv-SE" smtClean="0"/>
              <a:t>2019-01-09</a:t>
            </a:fld>
            <a:endParaRPr lang="sv-SE"/>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endParaRPr lang="sv-SE" dirty="0"/>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fld id="{1045C13B-CD88-43AB-BEBB-7091F022366D}" type="slidenum">
              <a:rPr lang="sv-SE" smtClean="0"/>
              <a:pPr/>
              <a:t>‹#›</a:t>
            </a:fld>
            <a:endParaRPr lang="sv-SE" dirty="0"/>
          </a:p>
        </p:txBody>
      </p:sp>
      <p:sp>
        <p:nvSpPr>
          <p:cNvPr id="10" name="textruta 9"/>
          <p:cNvSpPr txBox="1"/>
          <p:nvPr/>
        </p:nvSpPr>
        <p:spPr>
          <a:xfrm>
            <a:off x="695325" y="6281501"/>
            <a:ext cx="2391807" cy="369332"/>
          </a:xfrm>
          <a:prstGeom prst="rect">
            <a:avLst/>
          </a:prstGeom>
          <a:noFill/>
        </p:spPr>
        <p:txBody>
          <a:bodyPr wrap="square" rtlCol="0">
            <a:spAutoFit/>
          </a:bodyPr>
          <a:lstStyle/>
          <a:p>
            <a:r>
              <a:rPr lang="sv-SE" sz="1800" b="1" i="0" u="none" strike="noStrike" kern="1200" baseline="0" dirty="0" smtClean="0">
                <a:solidFill>
                  <a:schemeClr val="tx1"/>
                </a:solidFill>
                <a:latin typeface="+mn-lt"/>
                <a:ea typeface="+mn-ea"/>
                <a:cs typeface="+mn-cs"/>
              </a:rPr>
              <a:t>regiongavleborg.se </a:t>
            </a:r>
            <a:endParaRPr lang="sv-SE" dirty="0"/>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13755537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55" r:id="rId3"/>
    <p:sldLayoutId id="2147483756" r:id="rId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564D-3FF0-4C4C-8110-A9ED42B63981}" type="datetimeFigureOut">
              <a:rPr lang="sv-SE" smtClean="0"/>
              <a:t>2019-01-09</a:t>
            </a:fld>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18325822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95400" y="2780928"/>
            <a:ext cx="10801350" cy="1613989"/>
          </a:xfrm>
        </p:spPr>
        <p:txBody>
          <a:bodyPr>
            <a:normAutofit fontScale="90000"/>
          </a:bodyPr>
          <a:lstStyle/>
          <a:p>
            <a:r>
              <a:rPr lang="sv-SE" sz="4800" dirty="0" smtClean="0"/>
              <a:t/>
            </a:r>
            <a:br>
              <a:rPr lang="sv-SE" sz="4800" dirty="0" smtClean="0"/>
            </a:br>
            <a:r>
              <a:rPr lang="sv-SE" sz="4800" dirty="0" smtClean="0"/>
              <a:t>Patientmiljarden</a:t>
            </a:r>
            <a:br>
              <a:rPr lang="sv-SE" sz="4800" dirty="0" smtClean="0"/>
            </a:br>
            <a:r>
              <a:rPr lang="sv-SE" sz="4800" dirty="0" smtClean="0"/>
              <a:t>- Utökad tillgänglighet i Primärvården</a:t>
            </a:r>
            <a:endParaRPr lang="sv-SE" sz="4800" dirty="0"/>
          </a:p>
        </p:txBody>
      </p:sp>
      <p:sp>
        <p:nvSpPr>
          <p:cNvPr id="3" name="Underrubrik 2"/>
          <p:cNvSpPr>
            <a:spLocks noGrp="1"/>
          </p:cNvSpPr>
          <p:nvPr>
            <p:ph type="subTitle" idx="1"/>
          </p:nvPr>
        </p:nvSpPr>
        <p:spPr/>
        <p:txBody>
          <a:bodyPr/>
          <a:lstStyle/>
          <a:p>
            <a:r>
              <a:rPr lang="sv-SE" dirty="0" smtClean="0"/>
              <a:t>Region Gävleborg, december 2018</a:t>
            </a:r>
            <a:endParaRPr lang="sv-SE" dirty="0"/>
          </a:p>
        </p:txBody>
      </p:sp>
    </p:spTree>
    <p:extLst>
      <p:ext uri="{BB962C8B-B14F-4D97-AF65-F5344CB8AC3E}">
        <p14:creationId xmlns:p14="http://schemas.microsoft.com/office/powerpoint/2010/main" val="119674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5680"/>
            <a:ext cx="11233248" cy="686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897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415480" y="2492896"/>
            <a:ext cx="9361040" cy="461665"/>
          </a:xfrm>
          <a:prstGeom prst="rect">
            <a:avLst/>
          </a:prstGeom>
          <a:noFill/>
        </p:spPr>
        <p:txBody>
          <a:bodyPr wrap="square" rtlCol="0">
            <a:spAutoFit/>
          </a:bodyPr>
          <a:lstStyle/>
          <a:p>
            <a:r>
              <a:rPr lang="sv-SE" sz="2400" dirty="0" smtClean="0"/>
              <a:t>Frågor och svar angående utökad tillgänglighet inom Primärvården</a:t>
            </a:r>
            <a:endParaRPr lang="sv-SE" sz="2400" dirty="0"/>
          </a:p>
        </p:txBody>
      </p:sp>
    </p:spTree>
    <p:extLst>
      <p:ext uri="{BB962C8B-B14F-4D97-AF65-F5344CB8AC3E}">
        <p14:creationId xmlns:p14="http://schemas.microsoft.com/office/powerpoint/2010/main" val="411580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168777562"/>
              </p:ext>
            </p:extLst>
          </p:nvPr>
        </p:nvGraphicFramePr>
        <p:xfrm>
          <a:off x="695400" y="1196753"/>
          <a:ext cx="10657184" cy="4832976"/>
        </p:xfrm>
        <a:graphic>
          <a:graphicData uri="http://schemas.openxmlformats.org/drawingml/2006/table">
            <a:tbl>
              <a:tblPr firstRow="1" firstCol="1" bandRow="1"/>
              <a:tblGrid>
                <a:gridCol w="8640960"/>
                <a:gridCol w="2016224"/>
              </a:tblGrid>
              <a:tr h="641742">
                <a:tc>
                  <a:txBody>
                    <a:bodyPr/>
                    <a:lstStyle/>
                    <a:p>
                      <a:pPr>
                        <a:spcAft>
                          <a:spcPts val="0"/>
                        </a:spcAft>
                      </a:pPr>
                      <a:r>
                        <a:rPr lang="sv-SE" sz="1200" b="1" dirty="0">
                          <a:effectLst/>
                          <a:latin typeface="Times New Roman"/>
                          <a:ea typeface="Times New Roman"/>
                        </a:rPr>
                        <a:t>Kontaktorsak</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spcAft>
                          <a:spcPts val="0"/>
                        </a:spcAft>
                      </a:pPr>
                      <a:r>
                        <a:rPr lang="sv-SE" sz="1200" b="1" dirty="0">
                          <a:effectLst/>
                          <a:latin typeface="Times New Roman"/>
                          <a:ea typeface="Times New Roman"/>
                        </a:rPr>
                        <a:t>Omfattas av vård</a:t>
                      </a:r>
                      <a:endParaRPr lang="sv-SE" sz="1400" dirty="0">
                        <a:effectLst/>
                        <a:latin typeface="Times New Roman"/>
                        <a:ea typeface="Times New Roman"/>
                      </a:endParaRPr>
                    </a:p>
                    <a:p>
                      <a:pPr>
                        <a:spcAft>
                          <a:spcPts val="0"/>
                        </a:spcAft>
                      </a:pPr>
                      <a:r>
                        <a:rPr lang="sv-SE" sz="1200" b="1" dirty="0">
                          <a:effectLst/>
                          <a:latin typeface="Times New Roman"/>
                          <a:ea typeface="Times New Roman"/>
                        </a:rPr>
                        <a:t>garantin </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66369">
                <a:tc>
                  <a:txBody>
                    <a:bodyPr/>
                    <a:lstStyle/>
                    <a:p>
                      <a:pPr>
                        <a:spcAft>
                          <a:spcPts val="0"/>
                        </a:spcAft>
                      </a:pPr>
                      <a:r>
                        <a:rPr lang="sv-SE" sz="1200" dirty="0">
                          <a:effectLst/>
                          <a:latin typeface="Times New Roman"/>
                          <a:ea typeface="Times New Roman"/>
                        </a:rPr>
                        <a:t>1. Nytt medicinskt problem</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Ja</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2. Oväntad/kraftig försämring/förändring av tidigare känt medicinskt problem (till exempel patient med kronisk sjukdom)</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Ja</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3 Patient ”som inte blev bra” efter nyligen genomförd behandling på vårdcentralen (utebliven behandlingseffekt) och därför kommer på nytt besök</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Ja</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028">
                <a:tc>
                  <a:txBody>
                    <a:bodyPr/>
                    <a:lstStyle/>
                    <a:p>
                      <a:pPr>
                        <a:spcAft>
                          <a:spcPts val="0"/>
                        </a:spcAft>
                      </a:pPr>
                      <a:r>
                        <a:rPr lang="sv-SE" sz="1200" dirty="0">
                          <a:effectLst/>
                          <a:latin typeface="Times New Roman"/>
                          <a:ea typeface="Times New Roman"/>
                        </a:rPr>
                        <a:t>4. Patienter som remitteras internt på VC för det aktuella/samma hälsoproblemet</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5. Patient som får en medicinsk bedömning och omhändertas direkt och inte behöver kontakt med vårdcentralen</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6. Remiss från specialiserad vård för fortsatt kontroll/uppföljning/rehabilitering efter genomförd behandling</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41">
                <a:tc>
                  <a:txBody>
                    <a:bodyPr/>
                    <a:lstStyle/>
                    <a:p>
                      <a:pPr>
                        <a:spcAft>
                          <a:spcPts val="0"/>
                        </a:spcAft>
                      </a:pPr>
                      <a:r>
                        <a:rPr lang="sv-SE" sz="1200" dirty="0">
                          <a:effectLst/>
                          <a:latin typeface="Times New Roman"/>
                          <a:ea typeface="Times New Roman"/>
                        </a:rPr>
                        <a:t>7. Nylistad/nyinflyttad patient i behov av kontroll/uppföljning tex fortsatt kontroll av kronisk sjukdom som tidigare genomfördes på den förra vårdenheten</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8. Vårdcentralen kallar till kontroll/återbesök eller patienten ombeds ta kontakt för bokning av kontroll/återbesök</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9. Vaccinationer och hälsointyg (tex körkortsintyg, intyg till försäkringsbolag och liknande, influensavaccination, reseprofylax).</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28">
                <a:tc>
                  <a:txBody>
                    <a:bodyPr/>
                    <a:lstStyle/>
                    <a:p>
                      <a:pPr>
                        <a:spcAft>
                          <a:spcPts val="0"/>
                        </a:spcAft>
                      </a:pPr>
                      <a:r>
                        <a:rPr lang="sv-SE" sz="1200" dirty="0">
                          <a:effectLst/>
                          <a:latin typeface="Times New Roman"/>
                          <a:ea typeface="Times New Roman"/>
                        </a:rPr>
                        <a:t>10. Remiss från specialiserad vård med för patienten ett nytt hälsoproblem som inte kan omhändertas av den specialiserade vården	</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200" dirty="0">
                          <a:effectLst/>
                          <a:latin typeface="Times New Roman"/>
                          <a:ea typeface="Times New Roman"/>
                        </a:rPr>
                        <a:t>Ja</a:t>
                      </a:r>
                      <a:endParaRPr lang="sv-SE" sz="1400" dirty="0">
                        <a:effectLst/>
                        <a:latin typeface="Times New Roman"/>
                        <a:ea typeface="Times New Roman"/>
                      </a:endParaRPr>
                    </a:p>
                  </a:txBody>
                  <a:tcPr marL="52519" marR="52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320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782987597"/>
              </p:ext>
            </p:extLst>
          </p:nvPr>
        </p:nvGraphicFramePr>
        <p:xfrm>
          <a:off x="3143672" y="188640"/>
          <a:ext cx="7200800" cy="6433250"/>
        </p:xfrm>
        <a:graphic>
          <a:graphicData uri="http://schemas.openxmlformats.org/drawingml/2006/table">
            <a:tbl>
              <a:tblPr firstRow="1" firstCol="1" bandRow="1"/>
              <a:tblGrid>
                <a:gridCol w="292866"/>
                <a:gridCol w="4315646"/>
                <a:gridCol w="2592288"/>
              </a:tblGrid>
              <a:tr h="432048">
                <a:tc gridSpan="2">
                  <a:txBody>
                    <a:bodyPr/>
                    <a:lstStyle/>
                    <a:p>
                      <a:pPr>
                        <a:spcAft>
                          <a:spcPts val="0"/>
                        </a:spcAft>
                      </a:pPr>
                      <a:r>
                        <a:rPr lang="sv-SE" sz="1200" b="1" dirty="0" smtClean="0">
                          <a:effectLst/>
                          <a:latin typeface="Times New Roman"/>
                          <a:ea typeface="Times New Roman"/>
                        </a:rPr>
                        <a:t>Patientfall </a:t>
                      </a:r>
                      <a:r>
                        <a:rPr lang="sv-SE" sz="1200" b="1" dirty="0">
                          <a:effectLst/>
                          <a:latin typeface="Times New Roman"/>
                          <a:ea typeface="Times New Roman"/>
                        </a:rPr>
                        <a:t>– när gäller vårdgarantin?</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sv-SE"/>
                    </a:p>
                  </a:txBody>
                  <a:tcPr/>
                </a:tc>
                <a:tc>
                  <a:txBody>
                    <a:bodyPr/>
                    <a:lstStyle/>
                    <a:p>
                      <a:pPr>
                        <a:spcAft>
                          <a:spcPts val="0"/>
                        </a:spcAft>
                      </a:pPr>
                      <a:r>
                        <a:rPr lang="sv-SE" sz="1200" b="1" dirty="0">
                          <a:effectLst/>
                          <a:latin typeface="Times New Roman"/>
                          <a:ea typeface="Times New Roman"/>
                        </a:rPr>
                        <a:t>Omfattas av vård garantin?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574129">
                <a:tc>
                  <a:txBody>
                    <a:bodyPr/>
                    <a:lstStyle/>
                    <a:p>
                      <a:pPr>
                        <a:spcAft>
                          <a:spcPts val="0"/>
                        </a:spcAft>
                      </a:pPr>
                      <a:r>
                        <a:rPr lang="sv-SE" sz="1200" dirty="0">
                          <a:effectLst/>
                          <a:latin typeface="Times New Roman"/>
                          <a:ea typeface="Times New Roman"/>
                        </a:rPr>
                        <a:t>A</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välkänd kroniskt sjuk patient som nu har blivit kraftigt försämrad och behöver ett nytt ställningstagande.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JA</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294">
                <a:tc>
                  <a:txBody>
                    <a:bodyPr/>
                    <a:lstStyle/>
                    <a:p>
                      <a:pPr>
                        <a:spcAft>
                          <a:spcPts val="0"/>
                        </a:spcAft>
                      </a:pPr>
                      <a:r>
                        <a:rPr lang="sv-SE" sz="1200" dirty="0">
                          <a:effectLst/>
                          <a:latin typeface="Times New Roman"/>
                          <a:ea typeface="Times New Roman"/>
                        </a:rPr>
                        <a:t>B</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ringer till samtalsterapeut, </a:t>
                      </a:r>
                      <a:r>
                        <a:rPr lang="sv-SE" sz="1200" b="1" dirty="0">
                          <a:effectLst/>
                          <a:latin typeface="Times New Roman"/>
                          <a:ea typeface="Times New Roman"/>
                        </a:rPr>
                        <a:t>med ett nytt hälsoproblem</a:t>
                      </a:r>
                      <a:r>
                        <a:rPr lang="sv-SE" sz="1200" dirty="0">
                          <a:effectLst/>
                          <a:latin typeface="Times New Roman"/>
                          <a:ea typeface="Times New Roman"/>
                        </a:rPr>
                        <a:t>. Verksamheten är planerad på ett sådant sätt där patienten kan ringa direkt till exempelvis samtalsterapeut/fysioterapeut/arbetsterapeut, med utrymme för att göra en kvalificerad bedömning. </a:t>
                      </a:r>
                      <a:endParaRPr lang="sv-SE" sz="1400" dirty="0">
                        <a:effectLst/>
                        <a:latin typeface="Times New Roman"/>
                        <a:ea typeface="Times New Roman"/>
                      </a:endParaRPr>
                    </a:p>
                    <a:p>
                      <a:pPr>
                        <a:spcAft>
                          <a:spcPts val="0"/>
                        </a:spcAft>
                      </a:pPr>
                      <a:r>
                        <a:rPr lang="sv-SE" sz="1200" dirty="0">
                          <a:effectLst/>
                          <a:latin typeface="Times New Roman"/>
                          <a:ea typeface="Times New Roman"/>
                        </a:rPr>
                        <a: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JA </a:t>
                      </a:r>
                      <a:endParaRPr lang="sv-SE" sz="1400" dirty="0">
                        <a:effectLst/>
                        <a:latin typeface="Times New Roman"/>
                        <a:ea typeface="Times New Roman"/>
                      </a:endParaRPr>
                    </a:p>
                    <a:p>
                      <a:pPr>
                        <a:spcAft>
                          <a:spcPts val="0"/>
                        </a:spcAft>
                      </a:pPr>
                      <a:r>
                        <a:rPr lang="sv-SE" sz="1200" dirty="0">
                          <a:effectLst/>
                          <a:latin typeface="Times New Roman"/>
                          <a:ea typeface="Times New Roman"/>
                        </a:rPr>
                        <a:t>Den medicinska bedömningen görs av samtalsterapeuten och dokumenteras via kvalificerad telefonkontakt. (kvalificerad telefonkontakt som ersätter ett fysiskt besök i dess innehåll och tidsmässigt ska journalföras</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921">
                <a:tc>
                  <a:txBody>
                    <a:bodyPr/>
                    <a:lstStyle/>
                    <a:p>
                      <a:pPr>
                        <a:spcAft>
                          <a:spcPts val="0"/>
                        </a:spcAft>
                      </a:pPr>
                      <a:r>
                        <a:rPr lang="sv-SE" sz="1200" dirty="0">
                          <a:effectLst/>
                          <a:latin typeface="Times New Roman"/>
                          <a:ea typeface="Times New Roman"/>
                        </a:rPr>
                        <a:t>C</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med typ II diabetes har ett nytt sår på foten hon inte får att läka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JA</a:t>
                      </a:r>
                      <a:endParaRPr lang="sv-SE" sz="1400" dirty="0">
                        <a:effectLst/>
                        <a:latin typeface="Times New Roman"/>
                        <a:ea typeface="Times New Roman"/>
                      </a:endParaRPr>
                    </a:p>
                    <a:p>
                      <a:pPr>
                        <a:spcAft>
                          <a:spcPts val="0"/>
                        </a:spcAft>
                      </a:pPr>
                      <a:r>
                        <a:rPr lang="sv-SE" sz="1200" dirty="0">
                          <a:effectLst/>
                          <a:latin typeface="Times New Roman"/>
                          <a:ea typeface="Times New Roman"/>
                        </a:rPr>
                        <a:t>Patienten omfattas av vårdgarantin då hon har ett nytillkommet eller en kraftig försämring av ett hälsoproblem</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497">
                <a:tc>
                  <a:txBody>
                    <a:bodyPr/>
                    <a:lstStyle/>
                    <a:p>
                      <a:pPr>
                        <a:spcAft>
                          <a:spcPts val="0"/>
                        </a:spcAft>
                      </a:pPr>
                      <a:r>
                        <a:rPr lang="sv-SE" sz="1200" dirty="0">
                          <a:effectLst/>
                          <a:latin typeface="Times New Roman"/>
                          <a:ea typeface="Times New Roman"/>
                        </a:rPr>
                        <a:t>D</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har påbörjat en behandling på vårdcentral 1, flyttat och söker nu för samma sjukdom löpande kontroller på vårdcentral 2, hens första besök blir registrerat som återbesök (Utgå från ett patientperspektiv)</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endParaRPr lang="sv-SE" sz="1400" dirty="0">
                        <a:effectLst/>
                        <a:latin typeface="Times New Roman"/>
                        <a:ea typeface="Times New Roman"/>
                      </a:endParaRPr>
                    </a:p>
                    <a:p>
                      <a:pPr>
                        <a:spcAft>
                          <a:spcPts val="0"/>
                        </a:spcAft>
                      </a:pPr>
                      <a:r>
                        <a:rPr lang="sv-SE" sz="1200" dirty="0">
                          <a:effectLst/>
                          <a:latin typeface="Times New Roman"/>
                          <a:ea typeface="Times New Roman"/>
                        </a:rPr>
                        <a: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497">
                <a:tc>
                  <a:txBody>
                    <a:bodyPr/>
                    <a:lstStyle/>
                    <a:p>
                      <a:pPr>
                        <a:spcAft>
                          <a:spcPts val="0"/>
                        </a:spcAft>
                      </a:pPr>
                      <a:r>
                        <a:rPr lang="sv-SE" sz="1200" dirty="0">
                          <a:effectLst/>
                          <a:latin typeface="Times New Roman"/>
                          <a:ea typeface="Times New Roman"/>
                        </a:rPr>
                        <a:t>E</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har feber/nytt hälsoproblem sjuksköterskan gör en bedömning i telefon och ger egenvårdsråd= omhändertas direkt och behöver inte ytterligare kontakt med vårdcentralen vid den aktuella problematiken</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798">
                <a:tc>
                  <a:txBody>
                    <a:bodyPr/>
                    <a:lstStyle/>
                    <a:p>
                      <a:pPr>
                        <a:spcAft>
                          <a:spcPts val="0"/>
                        </a:spcAft>
                      </a:pPr>
                      <a:r>
                        <a:rPr lang="sv-SE" sz="1200" dirty="0">
                          <a:effectLst/>
                          <a:latin typeface="Times New Roman"/>
                          <a:ea typeface="Times New Roman"/>
                        </a:rPr>
                        <a:t>F</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har genomgått en operation och behöver rehabilitering efteråt.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endParaRPr lang="sv-SE" sz="1400" dirty="0">
                        <a:effectLst/>
                        <a:latin typeface="Times New Roman"/>
                        <a:ea typeface="Times New Roman"/>
                      </a:endParaRPr>
                    </a:p>
                    <a:p>
                      <a:pPr>
                        <a:spcAft>
                          <a:spcPts val="0"/>
                        </a:spcAft>
                      </a:pPr>
                      <a:r>
                        <a:rPr lang="sv-SE" sz="1200" dirty="0">
                          <a:effectLst/>
                          <a:latin typeface="Times New Roman"/>
                          <a:ea typeface="Times New Roman"/>
                        </a:rPr>
                        <a: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598">
                <a:tc>
                  <a:txBody>
                    <a:bodyPr/>
                    <a:lstStyle/>
                    <a:p>
                      <a:pPr>
                        <a:spcAft>
                          <a:spcPts val="0"/>
                        </a:spcAft>
                      </a:pPr>
                      <a:r>
                        <a:rPr lang="sv-SE" sz="1200" dirty="0">
                          <a:effectLst/>
                          <a:latin typeface="Times New Roman"/>
                          <a:ea typeface="Times New Roman"/>
                        </a:rPr>
                        <a:t>G</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är nylistad/nyinflyttad och i behov av fortsatt kontroll av sin kroniska sjukdom. Kontroller som tidigare genomfördes på den förra vårdcentralen</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endParaRPr lang="sv-SE" sz="1400" dirty="0">
                        <a:effectLst/>
                        <a:latin typeface="Times New Roman"/>
                        <a:ea typeface="Times New Roman"/>
                      </a:endParaRPr>
                    </a:p>
                    <a:p>
                      <a:pPr>
                        <a:spcAft>
                          <a:spcPts val="0"/>
                        </a:spcAft>
                      </a:pPr>
                      <a:r>
                        <a:rPr lang="sv-SE" sz="1200" dirty="0">
                          <a:effectLst/>
                          <a:latin typeface="Times New Roman"/>
                          <a:ea typeface="Times New Roman"/>
                        </a:rPr>
                        <a: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63">
                <a:tc>
                  <a:txBody>
                    <a:bodyPr/>
                    <a:lstStyle/>
                    <a:p>
                      <a:pPr>
                        <a:spcAft>
                          <a:spcPts val="0"/>
                        </a:spcAft>
                      </a:pPr>
                      <a:r>
                        <a:rPr lang="sv-SE" sz="1200" dirty="0">
                          <a:effectLst/>
                          <a:latin typeface="Times New Roman"/>
                          <a:ea typeface="Times New Roman"/>
                        </a:rPr>
                        <a:t>H</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En patient får en kallelse till kontroll/återbesök eller patienten ombeds ta kontakt för bokning av kontroll/återbesök eller har en överenskommen tid</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endParaRPr lang="sv-SE" sz="1400" dirty="0">
                        <a:effectLst/>
                        <a:latin typeface="Times New Roman"/>
                        <a:ea typeface="Times New Roman"/>
                      </a:endParaRPr>
                    </a:p>
                    <a:p>
                      <a:pPr>
                        <a:spcAft>
                          <a:spcPts val="0"/>
                        </a:spcAft>
                      </a:pPr>
                      <a:r>
                        <a:rPr lang="sv-SE" sz="1200" dirty="0">
                          <a:effectLst/>
                          <a:latin typeface="Times New Roman"/>
                          <a:ea typeface="Times New Roman"/>
                        </a:rPr>
                        <a:t> </a:t>
                      </a:r>
                      <a:endParaRPr lang="sv-SE" sz="1400" dirty="0">
                        <a:effectLst/>
                        <a:latin typeface="Times New Roman"/>
                        <a:ea typeface="Times New Roman"/>
                      </a:endParaRPr>
                    </a:p>
                  </a:txBody>
                  <a:tcPr marL="32835" marR="3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281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3687401948"/>
              </p:ext>
            </p:extLst>
          </p:nvPr>
        </p:nvGraphicFramePr>
        <p:xfrm>
          <a:off x="2279576" y="1484784"/>
          <a:ext cx="8064896" cy="3888432"/>
        </p:xfrm>
        <a:graphic>
          <a:graphicData uri="http://schemas.openxmlformats.org/drawingml/2006/table">
            <a:tbl>
              <a:tblPr firstRow="1" firstCol="1" bandRow="1"/>
              <a:tblGrid>
                <a:gridCol w="534531"/>
                <a:gridCol w="4540792"/>
                <a:gridCol w="2989573"/>
              </a:tblGrid>
              <a:tr h="271896">
                <a:tc gridSpan="2">
                  <a:txBody>
                    <a:bodyPr/>
                    <a:lstStyle/>
                    <a:p>
                      <a:pPr>
                        <a:spcAft>
                          <a:spcPts val="0"/>
                        </a:spcAft>
                      </a:pPr>
                      <a:r>
                        <a:rPr lang="sv-SE" sz="1200" b="1" dirty="0">
                          <a:effectLst/>
                          <a:latin typeface="Times New Roman"/>
                          <a:ea typeface="Times New Roman"/>
                        </a:rPr>
                        <a:t>Patientfall – patientvald väntan (</a:t>
                      </a:r>
                      <a:r>
                        <a:rPr lang="sv-SE" sz="1200" b="1" dirty="0" err="1">
                          <a:effectLst/>
                          <a:latin typeface="Times New Roman"/>
                          <a:ea typeface="Times New Roman"/>
                        </a:rPr>
                        <a:t>PvV</a:t>
                      </a:r>
                      <a:r>
                        <a:rPr lang="sv-SE" sz="1200" b="1" dirty="0">
                          <a:effectLst/>
                          <a:latin typeface="Times New Roman"/>
                          <a:ea typeface="Times New Roman"/>
                        </a:rPr>
                        <a:t>)</a:t>
                      </a:r>
                      <a:endParaRPr lang="sv-SE" sz="1600" dirty="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sv-SE"/>
                    </a:p>
                  </a:txBody>
                  <a:tcPr/>
                </a:tc>
                <a:tc>
                  <a:txBody>
                    <a:bodyPr/>
                    <a:lstStyle/>
                    <a:p>
                      <a:pPr>
                        <a:spcAft>
                          <a:spcPts val="0"/>
                        </a:spcAft>
                      </a:pPr>
                      <a:r>
                        <a:rPr lang="sv-SE" sz="1200" b="1">
                          <a:effectLst/>
                          <a:latin typeface="Times New Roman"/>
                          <a:ea typeface="Times New Roman"/>
                        </a:rPr>
                        <a:t>Omfattas av vård garantin?</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736216">
                <a:tc>
                  <a:txBody>
                    <a:bodyPr/>
                    <a:lstStyle/>
                    <a:p>
                      <a:pPr>
                        <a:spcAft>
                          <a:spcPts val="0"/>
                        </a:spcAft>
                      </a:pPr>
                      <a:r>
                        <a:rPr lang="sv-SE" sz="1200">
                          <a:effectLst/>
                          <a:latin typeface="Times New Roman"/>
                          <a:ea typeface="Times New Roman"/>
                        </a:rPr>
                        <a:t>I</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Vårdcentralen kan inte erbjuda medicinsk bedömning inom 3 dagar och frågar patienten om det går bra att vänta i 7 dagar, ska patientvald väntan registreras?</a:t>
                      </a:r>
                      <a:endParaRPr lang="sv-SE" sz="1600" dirty="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a:effectLst/>
                          <a:latin typeface="Times New Roman"/>
                          <a:ea typeface="Times New Roman"/>
                        </a:rPr>
                        <a:t>Nej, patienten har inte haft något egentligt val</a:t>
                      </a:r>
                      <a:endParaRPr lang="sv-SE" sz="1600">
                        <a:effectLst/>
                        <a:latin typeface="Times New Roman"/>
                        <a:ea typeface="Times New Roman"/>
                      </a:endParaRPr>
                    </a:p>
                    <a:p>
                      <a:pPr>
                        <a:spcAft>
                          <a:spcPts val="0"/>
                        </a:spcAft>
                      </a:pPr>
                      <a:r>
                        <a:rPr lang="sv-SE" sz="1200">
                          <a:effectLst/>
                          <a:latin typeface="Times New Roman"/>
                          <a:ea typeface="Times New Roman"/>
                        </a:rPr>
                        <a:t> </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spcAft>
                          <a:spcPts val="0"/>
                        </a:spcAft>
                      </a:pPr>
                      <a:r>
                        <a:rPr lang="sv-SE" sz="1200">
                          <a:effectLst/>
                          <a:latin typeface="Times New Roman"/>
                          <a:ea typeface="Times New Roman"/>
                        </a:rPr>
                        <a:t>J</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Patienten erbjuds en tid till läkare A inom vårdgarantitiden och frågar om det är möjligt att få komma till doktor B. Läkare B har inga tider inom vårdgarantitiden men patienten väljer att komma till läkare B. Ska patientvald väntan registreras?</a:t>
                      </a:r>
                      <a:endParaRPr lang="sv-SE" sz="1600" dirty="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a:effectLst/>
                          <a:latin typeface="Times New Roman"/>
                          <a:ea typeface="Times New Roman"/>
                        </a:rPr>
                        <a:t>Ja, patienten har blivit erbjuden en tid inom vårdgarantitiden och gör ett aktivt val. </a:t>
                      </a:r>
                      <a:endParaRPr lang="sv-SE" sz="1600">
                        <a:effectLst/>
                        <a:latin typeface="Times New Roman"/>
                        <a:ea typeface="Times New Roman"/>
                      </a:endParaRPr>
                    </a:p>
                    <a:p>
                      <a:pPr>
                        <a:spcAft>
                          <a:spcPts val="0"/>
                        </a:spcAft>
                      </a:pPr>
                      <a:r>
                        <a:rPr lang="sv-SE" sz="1200">
                          <a:effectLst/>
                          <a:latin typeface="Times New Roman"/>
                          <a:ea typeface="Times New Roman"/>
                        </a:rPr>
                        <a:t> </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96">
                <a:tc gridSpan="2">
                  <a:txBody>
                    <a:bodyPr/>
                    <a:lstStyle/>
                    <a:p>
                      <a:pPr>
                        <a:spcAft>
                          <a:spcPts val="0"/>
                        </a:spcAft>
                      </a:pPr>
                      <a:r>
                        <a:rPr lang="sv-SE" sz="1200" b="1">
                          <a:effectLst/>
                          <a:latin typeface="Times New Roman"/>
                          <a:ea typeface="Times New Roman"/>
                        </a:rPr>
                        <a:t>Patientfall – medicinskt orsakad väntan (MoV)</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sv-SE"/>
                    </a:p>
                  </a:txBody>
                  <a:tcPr/>
                </a:tc>
                <a:tc>
                  <a:txBody>
                    <a:bodyPr/>
                    <a:lstStyle/>
                    <a:p>
                      <a:pPr>
                        <a:spcAft>
                          <a:spcPts val="0"/>
                        </a:spcAft>
                      </a:pPr>
                      <a:r>
                        <a:rPr lang="sv-SE" sz="1200" b="1">
                          <a:effectLst/>
                          <a:latin typeface="Times New Roman"/>
                          <a:ea typeface="Times New Roman"/>
                        </a:rPr>
                        <a:t>Omfattas av vård garantin?</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528304">
                <a:tc>
                  <a:txBody>
                    <a:bodyPr/>
                    <a:lstStyle/>
                    <a:p>
                      <a:pPr>
                        <a:spcAft>
                          <a:spcPts val="0"/>
                        </a:spcAft>
                        <a:tabLst>
                          <a:tab pos="457200" algn="l"/>
                        </a:tabLst>
                      </a:pPr>
                      <a:r>
                        <a:rPr lang="sv-SE" sz="1200">
                          <a:effectLst/>
                          <a:latin typeface="Times New Roman"/>
                          <a:ea typeface="Times New Roman"/>
                        </a:rPr>
                        <a:t>K</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sv-SE" sz="1200">
                          <a:effectLst/>
                          <a:latin typeface="Times New Roman"/>
                          <a:ea typeface="Times New Roman"/>
                        </a:rPr>
                        <a:t>Sjuksköterska bedömer att patienten behöver ett nybesök till psykolog men att tillståndet inte behöver bedömas inom 3 dagar. Ska medicinskt orsakad vänta anges?</a:t>
                      </a:r>
                      <a:endParaRPr lang="sv-SE" sz="1600">
                        <a:effectLst/>
                        <a:latin typeface="Times New Roman"/>
                        <a:ea typeface="Times New Roman"/>
                      </a:endParaRPr>
                    </a:p>
                    <a:p>
                      <a:pPr>
                        <a:spcAft>
                          <a:spcPts val="0"/>
                        </a:spcAft>
                      </a:pPr>
                      <a:r>
                        <a:rPr lang="sv-SE" sz="1200">
                          <a:effectLst/>
                          <a:latin typeface="Times New Roman"/>
                          <a:ea typeface="Times New Roman"/>
                        </a:rPr>
                        <a:t> </a:t>
                      </a:r>
                      <a:endParaRPr lang="sv-SE" sz="160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200" dirty="0">
                          <a:effectLst/>
                          <a:latin typeface="Times New Roman"/>
                          <a:ea typeface="Times New Roman"/>
                        </a:rPr>
                        <a:t>Nej,</a:t>
                      </a:r>
                      <a:r>
                        <a:rPr lang="sv-SE" sz="1200" b="1" dirty="0">
                          <a:effectLst/>
                          <a:latin typeface="Times New Roman"/>
                          <a:ea typeface="Times New Roman"/>
                        </a:rPr>
                        <a:t> </a:t>
                      </a:r>
                      <a:r>
                        <a:rPr lang="sv-SE" sz="1200" dirty="0">
                          <a:effectLst/>
                          <a:latin typeface="Times New Roman"/>
                          <a:ea typeface="Times New Roman"/>
                        </a:rPr>
                        <a:t>om sjuksköterska bedömer att patienten är i behov av en medicinsk bedömning ska den ska alltid erbjudas inom 3 dagar. Det är endast om patientens tillstånd av medicinska skäl ej bör genomföras som medicinskt orsakad väntan ska anges</a:t>
                      </a:r>
                      <a:endParaRPr lang="sv-SE" sz="1600" dirty="0">
                        <a:effectLst/>
                        <a:latin typeface="Times New Roman"/>
                        <a:ea typeface="Times New Roman"/>
                      </a:endParaRPr>
                    </a:p>
                  </a:txBody>
                  <a:tcPr marL="63349" marR="63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931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3719736" y="537710"/>
            <a:ext cx="6408712"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b="1" dirty="0" smtClean="0">
                <a:solidFill>
                  <a:schemeClr val="bg2">
                    <a:lumMod val="50000"/>
                  </a:schemeClr>
                </a:solidFill>
              </a:rPr>
              <a:t>”</a:t>
            </a:r>
            <a:r>
              <a:rPr lang="sv-SE" sz="2800" b="1" dirty="0">
                <a:solidFill>
                  <a:schemeClr val="bg2">
                    <a:lumMod val="50000"/>
                  </a:schemeClr>
                </a:solidFill>
              </a:rPr>
              <a:t>Patientmiljarden</a:t>
            </a:r>
            <a:r>
              <a:rPr lang="sv-SE" sz="2800" b="1" dirty="0" smtClean="0">
                <a:solidFill>
                  <a:schemeClr val="bg2">
                    <a:lumMod val="50000"/>
                  </a:schemeClr>
                </a:solidFill>
              </a:rPr>
              <a:t>” består av två ben</a:t>
            </a:r>
            <a:r>
              <a:rPr lang="sv-SE" sz="2800" dirty="0">
                <a:solidFill>
                  <a:schemeClr val="bg2">
                    <a:lumMod val="50000"/>
                  </a:schemeClr>
                </a:solidFill>
              </a:rPr>
              <a:t/>
            </a:r>
            <a:br>
              <a:rPr lang="sv-SE" sz="2800" dirty="0">
                <a:solidFill>
                  <a:schemeClr val="bg2">
                    <a:lumMod val="50000"/>
                  </a:schemeClr>
                </a:solidFill>
              </a:rPr>
            </a:br>
            <a:r>
              <a:rPr lang="sv-SE" sz="2800" dirty="0">
                <a:solidFill>
                  <a:schemeClr val="bg2">
                    <a:lumMod val="50000"/>
                  </a:schemeClr>
                </a:solidFill>
              </a:rPr>
              <a:t/>
            </a:r>
            <a:br>
              <a:rPr lang="sv-SE" sz="2800" dirty="0">
                <a:solidFill>
                  <a:schemeClr val="bg2">
                    <a:lumMod val="50000"/>
                  </a:schemeClr>
                </a:solidFill>
              </a:rPr>
            </a:br>
            <a:endParaRPr lang="sv-SE" sz="2800" b="1" dirty="0">
              <a:solidFill>
                <a:schemeClr val="bg2">
                  <a:lumMod val="50000"/>
                </a:schemeClr>
              </a:solidFill>
            </a:endParaRPr>
          </a:p>
        </p:txBody>
      </p:sp>
      <p:sp>
        <p:nvSpPr>
          <p:cNvPr id="8" name="Lodrät rullning 6"/>
          <p:cNvSpPr/>
          <p:nvPr/>
        </p:nvSpPr>
        <p:spPr>
          <a:xfrm>
            <a:off x="656612" y="2447842"/>
            <a:ext cx="5158860" cy="3315591"/>
          </a:xfrm>
          <a:prstGeom prst="verticalScroll">
            <a:avLst/>
          </a:prstGeom>
          <a:solidFill>
            <a:srgbClr val="007F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Lodrät rullning 5"/>
          <p:cNvSpPr/>
          <p:nvPr/>
        </p:nvSpPr>
        <p:spPr>
          <a:xfrm>
            <a:off x="5987564" y="2447842"/>
            <a:ext cx="5164593" cy="3315591"/>
          </a:xfrm>
          <a:prstGeom prst="verticalScroll">
            <a:avLst/>
          </a:prstGeom>
          <a:solidFill>
            <a:srgbClr val="D19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innehåll 2"/>
          <p:cNvSpPr>
            <a:spLocks noGrp="1"/>
          </p:cNvSpPr>
          <p:nvPr>
            <p:ph sz="half" idx="1"/>
          </p:nvPr>
        </p:nvSpPr>
        <p:spPr>
          <a:xfrm>
            <a:off x="925561" y="3049069"/>
            <a:ext cx="4716000" cy="2714364"/>
          </a:xfrm>
        </p:spPr>
        <p:txBody>
          <a:bodyPr/>
          <a:lstStyle/>
          <a:p>
            <a:pPr marL="30163" indent="0" algn="ctr">
              <a:spcAft>
                <a:spcPts val="1800"/>
              </a:spcAft>
              <a:buNone/>
            </a:pPr>
            <a:r>
              <a:rPr lang="sv-SE" sz="3200" b="1" i="1" dirty="0" smtClean="0">
                <a:solidFill>
                  <a:schemeClr val="bg1"/>
                </a:solidFill>
                <a:latin typeface="Arial" panose="020B0604020202020204" pitchFamily="34" charset="0"/>
                <a:cs typeface="Arial" panose="020B0604020202020204" pitchFamily="34" charset="0"/>
              </a:rPr>
              <a:t>Patientkontrakt</a:t>
            </a:r>
            <a:endParaRPr lang="sv-SE" sz="3200" b="1" i="1" dirty="0">
              <a:solidFill>
                <a:schemeClr val="bg1"/>
              </a:solidFill>
              <a:latin typeface="Arial" panose="020B0604020202020204" pitchFamily="34" charset="0"/>
              <a:cs typeface="Arial" panose="020B0604020202020204" pitchFamily="34" charset="0"/>
            </a:endParaRPr>
          </a:p>
          <a:p>
            <a:pPr marL="30163" indent="0" algn="ctr">
              <a:buNone/>
            </a:pPr>
            <a:r>
              <a:rPr lang="sv-SE" sz="2000" dirty="0">
                <a:solidFill>
                  <a:schemeClr val="bg1"/>
                </a:solidFill>
              </a:rPr>
              <a:t>Gemensam </a:t>
            </a:r>
            <a:r>
              <a:rPr lang="sv-SE" sz="2000" dirty="0" smtClean="0">
                <a:solidFill>
                  <a:schemeClr val="bg1"/>
                </a:solidFill>
              </a:rPr>
              <a:t>överenskommelse</a:t>
            </a:r>
            <a:br>
              <a:rPr lang="sv-SE" sz="2000" dirty="0" smtClean="0">
                <a:solidFill>
                  <a:schemeClr val="bg1"/>
                </a:solidFill>
              </a:rPr>
            </a:br>
            <a:r>
              <a:rPr lang="sv-SE" sz="2000" dirty="0" smtClean="0">
                <a:solidFill>
                  <a:schemeClr val="bg1"/>
                </a:solidFill>
              </a:rPr>
              <a:t>mellan </a:t>
            </a:r>
            <a:r>
              <a:rPr lang="sv-SE" sz="2000" dirty="0">
                <a:solidFill>
                  <a:schemeClr val="bg1"/>
                </a:solidFill>
              </a:rPr>
              <a:t>patient och </a:t>
            </a:r>
            <a:r>
              <a:rPr lang="sv-SE" sz="2000" dirty="0" smtClean="0">
                <a:solidFill>
                  <a:schemeClr val="bg1"/>
                </a:solidFill>
              </a:rPr>
              <a:t>vårdgivare</a:t>
            </a:r>
            <a:br>
              <a:rPr lang="sv-SE" sz="2000" dirty="0" smtClean="0">
                <a:solidFill>
                  <a:schemeClr val="bg1"/>
                </a:solidFill>
              </a:rPr>
            </a:br>
            <a:r>
              <a:rPr lang="sv-SE" sz="2000" dirty="0" smtClean="0">
                <a:solidFill>
                  <a:schemeClr val="bg1"/>
                </a:solidFill>
              </a:rPr>
              <a:t>ökar samskapande, </a:t>
            </a:r>
            <a:r>
              <a:rPr lang="sv-SE" sz="2000" dirty="0">
                <a:solidFill>
                  <a:schemeClr val="bg1"/>
                </a:solidFill>
              </a:rPr>
              <a:t>som </a:t>
            </a:r>
            <a:r>
              <a:rPr lang="sv-SE" sz="2000" dirty="0" smtClean="0">
                <a:solidFill>
                  <a:schemeClr val="bg1"/>
                </a:solidFill>
              </a:rPr>
              <a:t>ger</a:t>
            </a:r>
            <a:br>
              <a:rPr lang="sv-SE" sz="2000" dirty="0" smtClean="0">
                <a:solidFill>
                  <a:schemeClr val="bg1"/>
                </a:solidFill>
              </a:rPr>
            </a:br>
            <a:r>
              <a:rPr lang="sv-SE" sz="2000" dirty="0" smtClean="0">
                <a:solidFill>
                  <a:schemeClr val="bg1"/>
                </a:solidFill>
              </a:rPr>
              <a:t>bättre </a:t>
            </a:r>
            <a:r>
              <a:rPr lang="sv-SE" sz="2000" dirty="0">
                <a:solidFill>
                  <a:schemeClr val="bg1"/>
                </a:solidFill>
              </a:rPr>
              <a:t>resultat för hälsa och </a:t>
            </a:r>
            <a:r>
              <a:rPr lang="sv-SE" sz="2000" dirty="0" smtClean="0">
                <a:solidFill>
                  <a:schemeClr val="bg1"/>
                </a:solidFill>
              </a:rPr>
              <a:t>vård.</a:t>
            </a:r>
            <a:r>
              <a:rPr lang="sv-SE" dirty="0">
                <a:solidFill>
                  <a:schemeClr val="bg1"/>
                </a:solidFill>
              </a:rPr>
              <a:t/>
            </a:r>
            <a:br>
              <a:rPr lang="sv-SE" dirty="0">
                <a:solidFill>
                  <a:schemeClr val="bg1"/>
                </a:solidFill>
              </a:rPr>
            </a:br>
            <a:endParaRPr lang="sv-SE" dirty="0">
              <a:solidFill>
                <a:schemeClr val="bg1"/>
              </a:solidFill>
            </a:endParaRPr>
          </a:p>
        </p:txBody>
      </p:sp>
      <p:sp>
        <p:nvSpPr>
          <p:cNvPr id="11" name="Platshållare för innehåll 3"/>
          <p:cNvSpPr txBox="1">
            <a:spLocks/>
          </p:cNvSpPr>
          <p:nvPr/>
        </p:nvSpPr>
        <p:spPr>
          <a:xfrm>
            <a:off x="6364454" y="3057300"/>
            <a:ext cx="4716000" cy="2809873"/>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1800"/>
              </a:spcAft>
              <a:buNone/>
            </a:pPr>
            <a:r>
              <a:rPr lang="sv-SE" sz="3200" b="1" i="1" dirty="0">
                <a:solidFill>
                  <a:schemeClr val="bg1"/>
                </a:solidFill>
                <a:latin typeface="Arial" panose="020B0604020202020204" pitchFamily="34" charset="0"/>
                <a:cs typeface="Arial" panose="020B0604020202020204" pitchFamily="34" charset="0"/>
              </a:rPr>
              <a:t>Tillgänglighet</a:t>
            </a:r>
          </a:p>
          <a:p>
            <a:pPr marL="30163" indent="0" algn="ctr">
              <a:buFont typeface="Symbol" panose="05050102010706020507" pitchFamily="18" charset="2"/>
              <a:buNone/>
            </a:pPr>
            <a:r>
              <a:rPr lang="sv-SE" sz="2000" dirty="0" smtClean="0">
                <a:solidFill>
                  <a:schemeClr val="bg1"/>
                </a:solidFill>
              </a:rPr>
              <a:t>Syfte att utveckla och förbättra</a:t>
            </a:r>
            <a:br>
              <a:rPr lang="sv-SE" sz="2000" dirty="0" smtClean="0">
                <a:solidFill>
                  <a:schemeClr val="bg1"/>
                </a:solidFill>
              </a:rPr>
            </a:br>
            <a:r>
              <a:rPr lang="sv-SE" sz="2000" dirty="0" smtClean="0">
                <a:solidFill>
                  <a:schemeClr val="bg1"/>
                </a:solidFill>
              </a:rPr>
              <a:t>tjänste- och servicekvalitet till </a:t>
            </a:r>
            <a:br>
              <a:rPr lang="sv-SE" sz="2000" dirty="0" smtClean="0">
                <a:solidFill>
                  <a:schemeClr val="bg1"/>
                </a:solidFill>
              </a:rPr>
            </a:br>
            <a:r>
              <a:rPr lang="sv-SE" sz="2000" dirty="0" smtClean="0">
                <a:solidFill>
                  <a:schemeClr val="bg1"/>
                </a:solidFill>
              </a:rPr>
              <a:t>patienter med fokus på</a:t>
            </a:r>
            <a:br>
              <a:rPr lang="sv-SE" sz="2000" dirty="0" smtClean="0">
                <a:solidFill>
                  <a:schemeClr val="bg1"/>
                </a:solidFill>
              </a:rPr>
            </a:br>
            <a:r>
              <a:rPr lang="sv-SE" sz="2000" dirty="0" smtClean="0">
                <a:solidFill>
                  <a:schemeClr val="bg1"/>
                </a:solidFill>
              </a:rPr>
              <a:t>tillgängligheten i primärvården.</a:t>
            </a:r>
          </a:p>
          <a:p>
            <a:pPr algn="ctr"/>
            <a:endParaRPr lang="sv-SE" dirty="0" smtClean="0">
              <a:solidFill>
                <a:schemeClr val="bg1"/>
              </a:solidFill>
            </a:endParaRPr>
          </a:p>
          <a:p>
            <a:pPr algn="ctr"/>
            <a:endParaRPr lang="sv-SE" dirty="0">
              <a:solidFill>
                <a:schemeClr val="bg1"/>
              </a:solidFill>
            </a:endParaRPr>
          </a:p>
        </p:txBody>
      </p:sp>
      <p:sp>
        <p:nvSpPr>
          <p:cNvPr id="12" name="Höger 11"/>
          <p:cNvSpPr/>
          <p:nvPr/>
        </p:nvSpPr>
        <p:spPr>
          <a:xfrm rot="7313644">
            <a:off x="3441539" y="1438475"/>
            <a:ext cx="1256743" cy="451987"/>
          </a:xfrm>
          <a:prstGeom prst="rightArrow">
            <a:avLst>
              <a:gd name="adj1" fmla="val 51353"/>
              <a:gd name="adj2" fmla="val 50000"/>
            </a:avLst>
          </a:prstGeom>
          <a:gradFill>
            <a:gsLst>
              <a:gs pos="0">
                <a:schemeClr val="bg1"/>
              </a:gs>
              <a:gs pos="100000">
                <a:srgbClr val="007F8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Höger 12"/>
          <p:cNvSpPr/>
          <p:nvPr/>
        </p:nvSpPr>
        <p:spPr>
          <a:xfrm rot="2988463">
            <a:off x="7988234" y="1506290"/>
            <a:ext cx="1331615" cy="451987"/>
          </a:xfrm>
          <a:prstGeom prst="rightArrow">
            <a:avLst/>
          </a:prstGeom>
          <a:gradFill>
            <a:gsLst>
              <a:gs pos="0">
                <a:schemeClr val="bg1"/>
              </a:gs>
              <a:gs pos="100000">
                <a:srgbClr val="007F8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ubrik 4"/>
          <p:cNvSpPr txBox="1">
            <a:spLocks/>
          </p:cNvSpPr>
          <p:nvPr/>
        </p:nvSpPr>
        <p:spPr>
          <a:xfrm>
            <a:off x="9215793" y="6323441"/>
            <a:ext cx="2335446" cy="273484"/>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algn="r"/>
            <a:endParaRPr lang="sv-SE" sz="1100" b="0" dirty="0">
              <a:solidFill>
                <a:srgbClr val="D1983F"/>
              </a:solidFill>
            </a:endParaRPr>
          </a:p>
        </p:txBody>
      </p:sp>
      <p:sp>
        <p:nvSpPr>
          <p:cNvPr id="21" name="Rubrik 4"/>
          <p:cNvSpPr txBox="1">
            <a:spLocks/>
          </p:cNvSpPr>
          <p:nvPr/>
        </p:nvSpPr>
        <p:spPr>
          <a:xfrm>
            <a:off x="617577" y="6323441"/>
            <a:ext cx="2335446" cy="273484"/>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endParaRPr lang="sv-SE" sz="1100" dirty="0">
              <a:solidFill>
                <a:srgbClr val="D1983F"/>
              </a:solidFill>
            </a:endParaRPr>
          </a:p>
        </p:txBody>
      </p:sp>
    </p:spTree>
    <p:extLst>
      <p:ext uri="{BB962C8B-B14F-4D97-AF65-F5344CB8AC3E}">
        <p14:creationId xmlns:p14="http://schemas.microsoft.com/office/powerpoint/2010/main" val="180210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odrät rullning 5"/>
          <p:cNvSpPr/>
          <p:nvPr/>
        </p:nvSpPr>
        <p:spPr>
          <a:xfrm>
            <a:off x="5987564" y="2447842"/>
            <a:ext cx="5164593" cy="3315591"/>
          </a:xfrm>
          <a:prstGeom prst="verticalScroll">
            <a:avLst/>
          </a:prstGeom>
          <a:solidFill>
            <a:srgbClr val="D19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innehåll 3"/>
          <p:cNvSpPr txBox="1">
            <a:spLocks/>
          </p:cNvSpPr>
          <p:nvPr/>
        </p:nvSpPr>
        <p:spPr>
          <a:xfrm>
            <a:off x="6364454" y="3057300"/>
            <a:ext cx="4716000" cy="2809873"/>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1800"/>
              </a:spcAft>
              <a:buNone/>
            </a:pPr>
            <a:r>
              <a:rPr lang="sv-SE" sz="3200" b="1" i="1" dirty="0">
                <a:solidFill>
                  <a:schemeClr val="bg1"/>
                </a:solidFill>
                <a:latin typeface="Arial" panose="020B0604020202020204" pitchFamily="34" charset="0"/>
                <a:cs typeface="Arial" panose="020B0604020202020204" pitchFamily="34" charset="0"/>
              </a:rPr>
              <a:t>Tillgänglighet</a:t>
            </a:r>
          </a:p>
          <a:p>
            <a:pPr marL="30163" indent="0" algn="ctr">
              <a:buFont typeface="Symbol" panose="05050102010706020507" pitchFamily="18" charset="2"/>
              <a:buNone/>
            </a:pPr>
            <a:r>
              <a:rPr lang="sv-SE" sz="2000" dirty="0" smtClean="0">
                <a:solidFill>
                  <a:schemeClr val="bg1"/>
                </a:solidFill>
              </a:rPr>
              <a:t>Syfte att utveckla och förbättra</a:t>
            </a:r>
            <a:br>
              <a:rPr lang="sv-SE" sz="2000" dirty="0" smtClean="0">
                <a:solidFill>
                  <a:schemeClr val="bg1"/>
                </a:solidFill>
              </a:rPr>
            </a:br>
            <a:r>
              <a:rPr lang="sv-SE" sz="2000" dirty="0" smtClean="0">
                <a:solidFill>
                  <a:schemeClr val="bg1"/>
                </a:solidFill>
              </a:rPr>
              <a:t>tjänste- och servicekvalitet till </a:t>
            </a:r>
            <a:br>
              <a:rPr lang="sv-SE" sz="2000" dirty="0" smtClean="0">
                <a:solidFill>
                  <a:schemeClr val="bg1"/>
                </a:solidFill>
              </a:rPr>
            </a:br>
            <a:r>
              <a:rPr lang="sv-SE" sz="2000" dirty="0" smtClean="0">
                <a:solidFill>
                  <a:schemeClr val="bg1"/>
                </a:solidFill>
              </a:rPr>
              <a:t>patienter med fokus på</a:t>
            </a:r>
            <a:br>
              <a:rPr lang="sv-SE" sz="2000" dirty="0" smtClean="0">
                <a:solidFill>
                  <a:schemeClr val="bg1"/>
                </a:solidFill>
              </a:rPr>
            </a:br>
            <a:r>
              <a:rPr lang="sv-SE" sz="2000" dirty="0" smtClean="0">
                <a:solidFill>
                  <a:schemeClr val="bg1"/>
                </a:solidFill>
              </a:rPr>
              <a:t>tillgängligheten i primärvården.</a:t>
            </a:r>
          </a:p>
          <a:p>
            <a:pPr algn="ctr"/>
            <a:endParaRPr lang="sv-SE" dirty="0" smtClean="0">
              <a:solidFill>
                <a:schemeClr val="bg1"/>
              </a:solidFill>
            </a:endParaRPr>
          </a:p>
          <a:p>
            <a:pPr algn="ctr"/>
            <a:endParaRPr lang="sv-SE" dirty="0">
              <a:solidFill>
                <a:schemeClr val="bg1"/>
              </a:solidFill>
            </a:endParaRPr>
          </a:p>
        </p:txBody>
      </p:sp>
      <p:sp>
        <p:nvSpPr>
          <p:cNvPr id="20" name="Rubrik 4"/>
          <p:cNvSpPr txBox="1">
            <a:spLocks/>
          </p:cNvSpPr>
          <p:nvPr/>
        </p:nvSpPr>
        <p:spPr>
          <a:xfrm>
            <a:off x="9215793" y="6323441"/>
            <a:ext cx="2335446" cy="273484"/>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algn="r"/>
            <a:endParaRPr lang="sv-SE" sz="1100" b="0" dirty="0">
              <a:solidFill>
                <a:srgbClr val="D1983F"/>
              </a:solidFill>
            </a:endParaRPr>
          </a:p>
        </p:txBody>
      </p:sp>
      <p:sp>
        <p:nvSpPr>
          <p:cNvPr id="21" name="Rubrik 4"/>
          <p:cNvSpPr txBox="1">
            <a:spLocks/>
          </p:cNvSpPr>
          <p:nvPr/>
        </p:nvSpPr>
        <p:spPr>
          <a:xfrm>
            <a:off x="617577" y="6323441"/>
            <a:ext cx="2335446" cy="273484"/>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endParaRPr lang="sv-SE" sz="1100" dirty="0">
              <a:solidFill>
                <a:srgbClr val="D1983F"/>
              </a:solidFill>
            </a:endParaRPr>
          </a:p>
        </p:txBody>
      </p:sp>
      <p:sp>
        <p:nvSpPr>
          <p:cNvPr id="2" name="textruta 1"/>
          <p:cNvSpPr txBox="1"/>
          <p:nvPr/>
        </p:nvSpPr>
        <p:spPr>
          <a:xfrm>
            <a:off x="479376" y="2060848"/>
            <a:ext cx="5040560" cy="1200329"/>
          </a:xfrm>
          <a:prstGeom prst="rect">
            <a:avLst/>
          </a:prstGeom>
          <a:noFill/>
        </p:spPr>
        <p:txBody>
          <a:bodyPr wrap="square" rtlCol="0">
            <a:spAutoFit/>
          </a:bodyPr>
          <a:lstStyle/>
          <a:p>
            <a:pPr marL="457200" indent="-457200">
              <a:buFont typeface="Arial" panose="020B0604020202020204" pitchFamily="34" charset="0"/>
              <a:buChar char="•"/>
            </a:pPr>
            <a:r>
              <a:rPr lang="sv-SE" sz="2400" dirty="0" smtClean="0"/>
              <a:t>Den här presentationen fokuserar på ”Tillgänglighet”</a:t>
            </a:r>
          </a:p>
          <a:p>
            <a:endParaRPr lang="sv-SE" sz="2400" dirty="0"/>
          </a:p>
        </p:txBody>
      </p:sp>
    </p:spTree>
    <p:extLst>
      <p:ext uri="{BB962C8B-B14F-4D97-AF65-F5344CB8AC3E}">
        <p14:creationId xmlns:p14="http://schemas.microsoft.com/office/powerpoint/2010/main" val="43790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p:nvPr/>
        </p:nvPicPr>
        <p:blipFill>
          <a:blip r:embed="rId2" cstate="print">
            <a:extLst>
              <a:ext uri="{28A0092B-C50C-407E-A947-70E740481C1C}">
                <a14:useLocalDpi xmlns:a14="http://schemas.microsoft.com/office/drawing/2010/main" val="0"/>
              </a:ext>
            </a:extLst>
          </a:blip>
          <a:stretch>
            <a:fillRect/>
          </a:stretch>
        </p:blipFill>
        <p:spPr>
          <a:xfrm>
            <a:off x="797218" y="3196806"/>
            <a:ext cx="10615010" cy="3638909"/>
          </a:xfrm>
          <a:prstGeom prst="rect">
            <a:avLst/>
          </a:prstGeom>
        </p:spPr>
      </p:pic>
      <p:sp>
        <p:nvSpPr>
          <p:cNvPr id="4" name="Rektangel 3"/>
          <p:cNvSpPr/>
          <p:nvPr/>
        </p:nvSpPr>
        <p:spPr>
          <a:xfrm>
            <a:off x="1126690" y="3604433"/>
            <a:ext cx="2537428" cy="738664"/>
          </a:xfrm>
          <a:prstGeom prst="rect">
            <a:avLst/>
          </a:prstGeom>
        </p:spPr>
        <p:txBody>
          <a:bodyPr wrap="square">
            <a:spAutoFit/>
          </a:bodyPr>
          <a:lstStyle/>
          <a:p>
            <a:r>
              <a:rPr lang="sv-SE" dirty="0"/>
              <a:t>Överenskommelse</a:t>
            </a:r>
          </a:p>
          <a:p>
            <a:r>
              <a:rPr lang="sv-SE" sz="1200" dirty="0"/>
              <a:t>Gemensam överenskommelse mellan patient och vårdgivare</a:t>
            </a:r>
          </a:p>
        </p:txBody>
      </p:sp>
      <p:sp>
        <p:nvSpPr>
          <p:cNvPr id="5" name="Rektangel 4"/>
          <p:cNvSpPr/>
          <p:nvPr/>
        </p:nvSpPr>
        <p:spPr>
          <a:xfrm>
            <a:off x="3901971" y="3500225"/>
            <a:ext cx="2214358" cy="738664"/>
          </a:xfrm>
          <a:prstGeom prst="rect">
            <a:avLst/>
          </a:prstGeom>
        </p:spPr>
        <p:txBody>
          <a:bodyPr wrap="square">
            <a:spAutoFit/>
          </a:bodyPr>
          <a:lstStyle/>
          <a:p>
            <a:r>
              <a:rPr lang="sv-SE" dirty="0"/>
              <a:t>Fast </a:t>
            </a:r>
            <a:r>
              <a:rPr lang="sv-SE" dirty="0" smtClean="0"/>
              <a:t>vårdkontakt</a:t>
            </a:r>
            <a:endParaRPr lang="sv-SE" dirty="0"/>
          </a:p>
          <a:p>
            <a:r>
              <a:rPr lang="sv-SE" sz="1200" dirty="0"/>
              <a:t>Person med </a:t>
            </a:r>
            <a:r>
              <a:rPr lang="sv-SE" sz="1200" dirty="0" smtClean="0"/>
              <a:t>samordningsansvar</a:t>
            </a:r>
            <a:endParaRPr lang="sv-SE" sz="1200" dirty="0"/>
          </a:p>
        </p:txBody>
      </p:sp>
      <p:sp>
        <p:nvSpPr>
          <p:cNvPr id="6" name="Rektangel 5"/>
          <p:cNvSpPr/>
          <p:nvPr/>
        </p:nvSpPr>
        <p:spPr>
          <a:xfrm>
            <a:off x="6116329" y="3684891"/>
            <a:ext cx="2370915" cy="553998"/>
          </a:xfrm>
          <a:prstGeom prst="rect">
            <a:avLst/>
          </a:prstGeom>
        </p:spPr>
        <p:txBody>
          <a:bodyPr wrap="square">
            <a:spAutoFit/>
          </a:bodyPr>
          <a:lstStyle/>
          <a:p>
            <a:r>
              <a:rPr lang="sv-SE" dirty="0"/>
              <a:t>Överenskommen tid</a:t>
            </a:r>
          </a:p>
          <a:p>
            <a:r>
              <a:rPr lang="sv-SE" sz="1200" dirty="0"/>
              <a:t>Bokade tider i samråd</a:t>
            </a:r>
          </a:p>
        </p:txBody>
      </p:sp>
      <p:sp>
        <p:nvSpPr>
          <p:cNvPr id="7" name="Rektangel 6"/>
          <p:cNvSpPr/>
          <p:nvPr/>
        </p:nvSpPr>
        <p:spPr>
          <a:xfrm>
            <a:off x="8759538" y="3500225"/>
            <a:ext cx="2334109" cy="738664"/>
          </a:xfrm>
          <a:prstGeom prst="rect">
            <a:avLst/>
          </a:prstGeom>
        </p:spPr>
        <p:txBody>
          <a:bodyPr wrap="square">
            <a:spAutoFit/>
          </a:bodyPr>
          <a:lstStyle/>
          <a:p>
            <a:r>
              <a:rPr lang="sv-SE" dirty="0"/>
              <a:t>Sammanhållen plan</a:t>
            </a:r>
          </a:p>
          <a:p>
            <a:r>
              <a:rPr lang="sv-SE" sz="1200" dirty="0"/>
              <a:t>Planering, överblick och stöd för koordinerade insatser</a:t>
            </a:r>
          </a:p>
        </p:txBody>
      </p:sp>
      <p:sp>
        <p:nvSpPr>
          <p:cNvPr id="8" name="Rektangel 7"/>
          <p:cNvSpPr/>
          <p:nvPr/>
        </p:nvSpPr>
        <p:spPr>
          <a:xfrm>
            <a:off x="1758424" y="1556792"/>
            <a:ext cx="4287093" cy="1200329"/>
          </a:xfrm>
          <a:prstGeom prst="rect">
            <a:avLst/>
          </a:prstGeom>
        </p:spPr>
        <p:txBody>
          <a:bodyPr wrap="square">
            <a:spAutoFit/>
          </a:bodyPr>
          <a:lstStyle/>
          <a:p>
            <a:pPr marL="457200" indent="-457200">
              <a:buFont typeface="Arial" panose="020B0604020202020204" pitchFamily="34" charset="0"/>
              <a:buChar char="•"/>
            </a:pPr>
            <a:r>
              <a:rPr lang="sv-SE" dirty="0"/>
              <a:t>Ett arbete med implementering av ”Patientkontrakt” pågår inom Region Gävleborg. Information om detta kommer framöver.  </a:t>
            </a:r>
          </a:p>
        </p:txBody>
      </p:sp>
      <p:sp>
        <p:nvSpPr>
          <p:cNvPr id="10" name="Lodrät rullning 6"/>
          <p:cNvSpPr/>
          <p:nvPr/>
        </p:nvSpPr>
        <p:spPr>
          <a:xfrm>
            <a:off x="9231360" y="184634"/>
            <a:ext cx="2697287" cy="1804567"/>
          </a:xfrm>
          <a:prstGeom prst="verticalScroll">
            <a:avLst/>
          </a:prstGeom>
          <a:solidFill>
            <a:srgbClr val="007F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innehåll 2"/>
          <p:cNvSpPr txBox="1">
            <a:spLocks/>
          </p:cNvSpPr>
          <p:nvPr/>
        </p:nvSpPr>
        <p:spPr>
          <a:xfrm>
            <a:off x="9480376" y="483951"/>
            <a:ext cx="2160240" cy="1491011"/>
          </a:xfrm>
          <a:prstGeom prst="rect">
            <a:avLst/>
          </a:prstGeom>
        </p:spPr>
        <p:txBody>
          <a:bodyPr/>
          <a:lst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1800"/>
              </a:spcAft>
              <a:buFont typeface="Arial" panose="020B0604020202020204" pitchFamily="34" charset="0"/>
              <a:buNone/>
            </a:pPr>
            <a:r>
              <a:rPr lang="sv-SE" sz="1800" b="1" i="1" dirty="0" smtClean="0">
                <a:solidFill>
                  <a:schemeClr val="bg1"/>
                </a:solidFill>
                <a:latin typeface="Arial" panose="020B0604020202020204" pitchFamily="34" charset="0"/>
                <a:cs typeface="Arial" panose="020B0604020202020204" pitchFamily="34" charset="0"/>
              </a:rPr>
              <a:t>Patientkontrakt</a:t>
            </a:r>
            <a:endParaRPr lang="sv-SE" sz="1800" b="1" i="1" dirty="0">
              <a:solidFill>
                <a:schemeClr val="bg1"/>
              </a:solidFill>
              <a:latin typeface="Arial" panose="020B0604020202020204" pitchFamily="34" charset="0"/>
              <a:cs typeface="Arial" panose="020B0604020202020204" pitchFamily="34" charset="0"/>
            </a:endParaRPr>
          </a:p>
          <a:p>
            <a:pPr marL="30163" indent="0" algn="ctr">
              <a:spcAft>
                <a:spcPts val="1800"/>
              </a:spcAft>
              <a:buFont typeface="Arial" panose="020B0604020202020204" pitchFamily="34" charset="0"/>
              <a:buNone/>
            </a:pPr>
            <a:r>
              <a:rPr lang="sv-SE" sz="1100" dirty="0" smtClean="0">
                <a:solidFill>
                  <a:schemeClr val="bg1"/>
                </a:solidFill>
              </a:rPr>
              <a:t>Gemensam överenskommelse</a:t>
            </a:r>
            <a:br>
              <a:rPr lang="sv-SE" sz="1100" dirty="0" smtClean="0">
                <a:solidFill>
                  <a:schemeClr val="bg1"/>
                </a:solidFill>
              </a:rPr>
            </a:br>
            <a:r>
              <a:rPr lang="sv-SE" sz="1100" dirty="0" smtClean="0">
                <a:solidFill>
                  <a:schemeClr val="bg1"/>
                </a:solidFill>
              </a:rPr>
              <a:t>mellan patient och vårdgivare</a:t>
            </a:r>
            <a:br>
              <a:rPr lang="sv-SE" sz="1100" dirty="0" smtClean="0">
                <a:solidFill>
                  <a:schemeClr val="bg1"/>
                </a:solidFill>
              </a:rPr>
            </a:br>
            <a:r>
              <a:rPr lang="sv-SE" sz="1100" dirty="0" smtClean="0">
                <a:solidFill>
                  <a:schemeClr val="bg1"/>
                </a:solidFill>
              </a:rPr>
              <a:t>ökar samskapande, som ger</a:t>
            </a:r>
            <a:br>
              <a:rPr lang="sv-SE" sz="1100" dirty="0" smtClean="0">
                <a:solidFill>
                  <a:schemeClr val="bg1"/>
                </a:solidFill>
              </a:rPr>
            </a:br>
            <a:r>
              <a:rPr lang="sv-SE" sz="1100" dirty="0" smtClean="0">
                <a:solidFill>
                  <a:schemeClr val="bg1"/>
                </a:solidFill>
              </a:rPr>
              <a:t>bättre resultat för hälsa och vård.</a:t>
            </a:r>
            <a:r>
              <a:rPr lang="sv-SE" sz="1400" dirty="0" smtClean="0">
                <a:solidFill>
                  <a:schemeClr val="bg1"/>
                </a:solidFill>
              </a:rPr>
              <a:t/>
            </a:r>
            <a:br>
              <a:rPr lang="sv-SE" sz="1400" dirty="0" smtClean="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2941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577486"/>
            <a:ext cx="840105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263352" y="1700807"/>
            <a:ext cx="2777723" cy="2646878"/>
          </a:xfrm>
          <a:prstGeom prst="rect">
            <a:avLst/>
          </a:prstGeom>
        </p:spPr>
        <p:txBody>
          <a:bodyPr wrap="square">
            <a:spAutoFit/>
          </a:bodyPr>
          <a:lstStyle/>
          <a:p>
            <a:r>
              <a:rPr lang="sv-SE" b="1" dirty="0" smtClean="0"/>
              <a:t>Utökad tillgänglighet i Primärvården</a:t>
            </a:r>
          </a:p>
          <a:p>
            <a:endParaRPr lang="sv-SE" dirty="0"/>
          </a:p>
          <a:p>
            <a:r>
              <a:rPr lang="sv-SE" sz="1600" dirty="0" smtClean="0"/>
              <a:t>Den </a:t>
            </a:r>
            <a:r>
              <a:rPr lang="sv-SE" sz="1600" dirty="0"/>
              <a:t>utökade vårdgarantin går från att före 2019 endast omfatta läkarbesök inom 7 dagar till att omfatta </a:t>
            </a:r>
            <a:r>
              <a:rPr lang="sv-SE" sz="1600" smtClean="0"/>
              <a:t>bedömning av </a:t>
            </a:r>
            <a:r>
              <a:rPr lang="sv-SE" sz="1600" dirty="0" smtClean="0"/>
              <a:t>alla </a:t>
            </a:r>
            <a:r>
              <a:rPr lang="sv-SE" sz="1600" dirty="0"/>
              <a:t>legitimerade yrkeskategorier inom 3 dagar. </a:t>
            </a:r>
          </a:p>
        </p:txBody>
      </p:sp>
    </p:spTree>
    <p:extLst>
      <p:ext uri="{BB962C8B-B14F-4D97-AF65-F5344CB8AC3E}">
        <p14:creationId xmlns:p14="http://schemas.microsoft.com/office/powerpoint/2010/main" val="369903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647728" y="404664"/>
            <a:ext cx="8208912" cy="5816977"/>
          </a:xfrm>
          <a:prstGeom prst="rect">
            <a:avLst/>
          </a:prstGeom>
        </p:spPr>
        <p:txBody>
          <a:bodyPr wrap="square">
            <a:spAutoFit/>
          </a:bodyPr>
          <a:lstStyle/>
          <a:p>
            <a:r>
              <a:rPr lang="sv-SE" b="1" dirty="0" smtClean="0"/>
              <a:t>Samtliga yrkeskategorier </a:t>
            </a:r>
            <a:r>
              <a:rPr lang="sv-SE" b="1" dirty="0"/>
              <a:t>ingår i </a:t>
            </a:r>
            <a:r>
              <a:rPr lang="sv-SE" b="1" dirty="0" smtClean="0"/>
              <a:t>mätningen:</a:t>
            </a:r>
          </a:p>
          <a:p>
            <a:endParaRPr lang="sv-SE" b="1" dirty="0"/>
          </a:p>
          <a:p>
            <a:pPr marL="285750" lvl="0" indent="-285750">
              <a:buFont typeface="Arial" panose="020B0604020202020204" pitchFamily="34" charset="0"/>
              <a:buChar char="•"/>
            </a:pPr>
            <a:r>
              <a:rPr lang="sv-SE" sz="1600" dirty="0"/>
              <a:t>Läkare</a:t>
            </a:r>
            <a:endParaRPr lang="sv-SE" dirty="0"/>
          </a:p>
          <a:p>
            <a:pPr marL="285750" lvl="0" indent="-285750">
              <a:buFont typeface="Arial" panose="020B0604020202020204" pitchFamily="34" charset="0"/>
              <a:buChar char="•"/>
            </a:pPr>
            <a:r>
              <a:rPr lang="sv-SE" sz="1600" dirty="0" smtClean="0"/>
              <a:t>Sjuksköterska* </a:t>
            </a:r>
            <a:endParaRPr lang="sv-SE" dirty="0"/>
          </a:p>
          <a:p>
            <a:pPr marL="285750" lvl="0" indent="-285750">
              <a:buFont typeface="Arial" panose="020B0604020202020204" pitchFamily="34" charset="0"/>
              <a:buChar char="•"/>
            </a:pPr>
            <a:r>
              <a:rPr lang="sv-SE" sz="1600" dirty="0"/>
              <a:t>Barnmorska</a:t>
            </a:r>
            <a:endParaRPr lang="sv-SE" dirty="0"/>
          </a:p>
          <a:p>
            <a:pPr marL="285750" lvl="0" indent="-285750">
              <a:buFont typeface="Arial" panose="020B0604020202020204" pitchFamily="34" charset="0"/>
              <a:buChar char="•"/>
            </a:pPr>
            <a:r>
              <a:rPr lang="sv-SE" sz="1600" dirty="0"/>
              <a:t>Fysioterapeut/Sjukgymnast</a:t>
            </a:r>
            <a:endParaRPr lang="sv-SE" dirty="0"/>
          </a:p>
          <a:p>
            <a:pPr marL="285750" lvl="0" indent="-285750">
              <a:buFont typeface="Arial" panose="020B0604020202020204" pitchFamily="34" charset="0"/>
              <a:buChar char="•"/>
            </a:pPr>
            <a:r>
              <a:rPr lang="sv-SE" sz="1600" dirty="0"/>
              <a:t>Kurator</a:t>
            </a:r>
            <a:endParaRPr lang="sv-SE" dirty="0"/>
          </a:p>
          <a:p>
            <a:pPr marL="285750" lvl="0" indent="-285750">
              <a:buFont typeface="Arial" panose="020B0604020202020204" pitchFamily="34" charset="0"/>
              <a:buChar char="•"/>
            </a:pPr>
            <a:r>
              <a:rPr lang="sv-SE" sz="1600" dirty="0"/>
              <a:t>Psykolog</a:t>
            </a:r>
            <a:endParaRPr lang="sv-SE" dirty="0"/>
          </a:p>
          <a:p>
            <a:pPr marL="285750" lvl="0" indent="-285750">
              <a:buFont typeface="Arial" panose="020B0604020202020204" pitchFamily="34" charset="0"/>
              <a:buChar char="•"/>
            </a:pPr>
            <a:r>
              <a:rPr lang="sv-SE" sz="1600" dirty="0"/>
              <a:t>Dietist</a:t>
            </a:r>
            <a:endParaRPr lang="sv-SE" dirty="0"/>
          </a:p>
          <a:p>
            <a:pPr marL="285750" lvl="0" indent="-285750">
              <a:buFont typeface="Arial" panose="020B0604020202020204" pitchFamily="34" charset="0"/>
              <a:buChar char="•"/>
            </a:pPr>
            <a:r>
              <a:rPr lang="sv-SE" sz="1600" dirty="0"/>
              <a:t>Logoped</a:t>
            </a:r>
            <a:endParaRPr lang="sv-SE" dirty="0"/>
          </a:p>
          <a:p>
            <a:pPr marL="285750" lvl="0" indent="-285750">
              <a:buFont typeface="Arial" panose="020B0604020202020204" pitchFamily="34" charset="0"/>
              <a:buChar char="•"/>
            </a:pPr>
            <a:r>
              <a:rPr lang="sv-SE" sz="1600" dirty="0"/>
              <a:t>Arbetsterapeut</a:t>
            </a:r>
            <a:endParaRPr lang="sv-SE" dirty="0"/>
          </a:p>
          <a:p>
            <a:pPr marL="285750" lvl="0" indent="-285750">
              <a:buFont typeface="Arial" panose="020B0604020202020204" pitchFamily="34" charset="0"/>
              <a:buChar char="•"/>
            </a:pPr>
            <a:r>
              <a:rPr lang="sv-SE" sz="1600" dirty="0"/>
              <a:t>Undersköterska</a:t>
            </a:r>
            <a:endParaRPr lang="sv-SE" dirty="0"/>
          </a:p>
          <a:p>
            <a:pPr marL="285750" lvl="0" indent="-285750">
              <a:buFont typeface="Arial" panose="020B0604020202020204" pitchFamily="34" charset="0"/>
              <a:buChar char="•"/>
            </a:pPr>
            <a:r>
              <a:rPr lang="sv-SE" sz="1600" dirty="0"/>
              <a:t>Audionom</a:t>
            </a:r>
            <a:endParaRPr lang="sv-SE" dirty="0"/>
          </a:p>
          <a:p>
            <a:pPr marL="285750" lvl="0" indent="-285750">
              <a:buFont typeface="Arial" panose="020B0604020202020204" pitchFamily="34" charset="0"/>
              <a:buChar char="•"/>
            </a:pPr>
            <a:r>
              <a:rPr lang="sv-SE" sz="1600" dirty="0"/>
              <a:t>Ortoptist</a:t>
            </a:r>
            <a:endParaRPr lang="sv-SE" dirty="0"/>
          </a:p>
          <a:p>
            <a:pPr marL="285750" lvl="0" indent="-285750">
              <a:buFont typeface="Arial" panose="020B0604020202020204" pitchFamily="34" charset="0"/>
              <a:buChar char="•"/>
            </a:pPr>
            <a:r>
              <a:rPr lang="sv-SE" sz="1600" dirty="0"/>
              <a:t>Skötare</a:t>
            </a:r>
            <a:endParaRPr lang="sv-SE" dirty="0"/>
          </a:p>
          <a:p>
            <a:pPr marL="285750" lvl="0" indent="-285750">
              <a:buFont typeface="Arial" panose="020B0604020202020204" pitchFamily="34" charset="0"/>
              <a:buChar char="•"/>
            </a:pPr>
            <a:r>
              <a:rPr lang="sv-SE" sz="1600" dirty="0"/>
              <a:t>Naprapat</a:t>
            </a:r>
            <a:endParaRPr lang="sv-SE" dirty="0"/>
          </a:p>
          <a:p>
            <a:pPr marL="285750" lvl="0" indent="-285750">
              <a:buFont typeface="Arial" panose="020B0604020202020204" pitchFamily="34" charset="0"/>
              <a:buChar char="•"/>
            </a:pPr>
            <a:r>
              <a:rPr lang="sv-SE" sz="1600" dirty="0"/>
              <a:t>Kiropraktor</a:t>
            </a:r>
            <a:endParaRPr lang="sv-SE" dirty="0"/>
          </a:p>
          <a:p>
            <a:pPr marL="285750" lvl="0" indent="-285750">
              <a:buFont typeface="Arial" panose="020B0604020202020204" pitchFamily="34" charset="0"/>
              <a:buChar char="•"/>
            </a:pPr>
            <a:r>
              <a:rPr lang="sv-SE" sz="1600" dirty="0" smtClean="0"/>
              <a:t>Optiker</a:t>
            </a:r>
          </a:p>
          <a:p>
            <a:pPr lvl="0"/>
            <a:endParaRPr lang="sv-SE" dirty="0"/>
          </a:p>
          <a:p>
            <a:r>
              <a:rPr lang="sv-SE" sz="1600" dirty="0" smtClean="0"/>
              <a:t>Registrering ska alltid ske utifrån patientens sökorsak, oavsett om bokning sker till legitimerad personal eller inte.</a:t>
            </a:r>
          </a:p>
          <a:p>
            <a:endParaRPr lang="sv-SE" sz="1600" b="1" i="1" dirty="0"/>
          </a:p>
          <a:p>
            <a:r>
              <a:rPr lang="sv-SE" sz="1400" i="1" dirty="0" smtClean="0"/>
              <a:t>* = I </a:t>
            </a:r>
            <a:r>
              <a:rPr lang="sv-SE" sz="1400" i="1" dirty="0"/>
              <a:t>den beslutade uppföljningen är alla specialistsjuksköterskor samlade under sjuksköterska.</a:t>
            </a:r>
            <a:endParaRPr lang="sv-SE" i="1" dirty="0"/>
          </a:p>
        </p:txBody>
      </p:sp>
    </p:spTree>
    <p:extLst>
      <p:ext uri="{BB962C8B-B14F-4D97-AF65-F5344CB8AC3E}">
        <p14:creationId xmlns:p14="http://schemas.microsoft.com/office/powerpoint/2010/main" val="1281468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92000" cy="63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67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92000" cy="635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414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92000" cy="643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70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gande presentation">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egionGavleborg_office tema" id="{AC66ADA5-37EB-47AB-A13A-E1E6DDED8136}" vid="{AC6A8451-B8EE-4F53-904D-F24A430DDAF6}"/>
    </a:ext>
  </a:extLst>
</a:theme>
</file>

<file path=ppt/theme/theme2.xml><?xml version="1.0" encoding="utf-8"?>
<a:theme xmlns:a="http://schemas.openxmlformats.org/drawingml/2006/main" name="BLÅ">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ERISE">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RANGE">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Alternativ">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D8867E4786D7C468B12E44B909B84D8" ma:contentTypeVersion="" ma:contentTypeDescription="Skapa ett nytt dokument." ma:contentTypeScope="" ma:versionID="3b191681fc263107bf54f7d4dee3df1d">
  <xsd:schema xmlns:xsd="http://www.w3.org/2001/XMLSchema" xmlns:xs="http://www.w3.org/2001/XMLSchema" xmlns:p="http://schemas.microsoft.com/office/2006/metadata/properties" targetNamespace="http://schemas.microsoft.com/office/2006/metadata/properties" ma:root="true" ma:fieldsID="52700ad299e83749646b377123cdf3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A11E6-F0DC-44CF-B586-ADF3CD2C4C41}">
  <ds:schemaRefs>
    <ds:schemaRef ds:uri="http://schemas.microsoft.com/sharepoint/v3/contenttype/forms"/>
  </ds:schemaRefs>
</ds:datastoreItem>
</file>

<file path=customXml/itemProps2.xml><?xml version="1.0" encoding="utf-8"?>
<ds:datastoreItem xmlns:ds="http://schemas.openxmlformats.org/officeDocument/2006/customXml" ds:itemID="{5187204A-1732-41B1-8446-1B47F77895D1}">
  <ds:schemaRef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dcmityp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1601D30-1A32-4698-88A3-67C4773D6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 liggande u dekor 2015</Template>
  <TotalTime>601</TotalTime>
  <Words>785</Words>
  <Application>Microsoft Office PowerPoint</Application>
  <PresentationFormat>Anpassad</PresentationFormat>
  <Paragraphs>130</Paragraphs>
  <Slides>14</Slides>
  <Notes>4</Notes>
  <HiddenSlides>0</HiddenSlides>
  <MMClips>0</MMClips>
  <ScaleCrop>false</ScaleCrop>
  <HeadingPairs>
    <vt:vector size="4" baseType="variant">
      <vt:variant>
        <vt:lpstr>Tema</vt:lpstr>
      </vt:variant>
      <vt:variant>
        <vt:i4>6</vt:i4>
      </vt:variant>
      <vt:variant>
        <vt:lpstr>Bildrubriker</vt:lpstr>
      </vt:variant>
      <vt:variant>
        <vt:i4>14</vt:i4>
      </vt:variant>
    </vt:vector>
  </HeadingPairs>
  <TitlesOfParts>
    <vt:vector size="20" baseType="lpstr">
      <vt:lpstr>Liggande presentation</vt:lpstr>
      <vt:lpstr>BLÅ</vt:lpstr>
      <vt:lpstr>CERISE</vt:lpstr>
      <vt:lpstr>ORANGE</vt:lpstr>
      <vt:lpstr>Alternativ</vt:lpstr>
      <vt:lpstr>Office-tema</vt:lpstr>
      <vt:lpstr> Patientmiljarden - Utökad tillgänglighet i Primärvården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Gävleborg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Utökad tillgänglighet i Primärvården</dc:title>
  <dc:creator>jo17170</dc:creator>
  <cp:lastModifiedBy>Elmelind Margareta - KSHVK - Hälsoval</cp:lastModifiedBy>
  <cp:revision>20</cp:revision>
  <dcterms:created xsi:type="dcterms:W3CDTF">2018-12-10T09:17:10Z</dcterms:created>
  <dcterms:modified xsi:type="dcterms:W3CDTF">2019-01-09T08:47:57Z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-1558458510</vt:i4>
  </property>
  <property fmtid="{D5CDD505-2E9C-101B-9397-08002B2CF9AE}" pid="3" name="_NewReviewCycle">
    <vt:lpwstr/>
  </property>
  <property fmtid="{D5CDD505-2E9C-101B-9397-08002B2CF9AE}" pid="4" name="_EmailSubject">
    <vt:lpwstr>Publicering</vt:lpwstr>
  </property>
  <property fmtid="{D5CDD505-2E9C-101B-9397-08002B2CF9AE}" pid="5" name="_AuthorEmail">
    <vt:lpwstr>margareta.elmelind@regiongavleborg.se</vt:lpwstr>
  </property>
  <property fmtid="{D5CDD505-2E9C-101B-9397-08002B2CF9AE}" pid="6" name="_AuthorEmailDisplayName">
    <vt:lpwstr>Elmelind Margareta - KS - Hälsoval- och tandvårdsavdelning</vt:lpwstr>
  </property>
  <property fmtid="{D5CDD505-2E9C-101B-9397-08002B2CF9AE}" pid="7" name="ContentTypeId">
    <vt:lpwstr>0x010100DD8867E4786D7C468B12E44B909B84D8</vt:lpwstr>
  </property>
  <property fmtid="{D5CDD505-2E9C-101B-9397-08002B2CF9AE}" pid="8" name="_PreviousAdHocReviewCycleID">
    <vt:i4>1566688063</vt:i4>
  </property>
</Properties>
</file>